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60" r:id="rId4"/>
    <p:sldId id="263" r:id="rId5"/>
    <p:sldId id="358" r:id="rId6"/>
    <p:sldId id="323" r:id="rId7"/>
    <p:sldId id="324" r:id="rId8"/>
    <p:sldId id="383" r:id="rId9"/>
    <p:sldId id="382" r:id="rId10"/>
    <p:sldId id="384" r:id="rId11"/>
    <p:sldId id="381" r:id="rId12"/>
    <p:sldId id="385" r:id="rId13"/>
    <p:sldId id="386" r:id="rId14"/>
    <p:sldId id="387" r:id="rId15"/>
    <p:sldId id="388" r:id="rId16"/>
    <p:sldId id="393" r:id="rId17"/>
    <p:sldId id="326" r:id="rId18"/>
    <p:sldId id="327" r:id="rId19"/>
    <p:sldId id="357" r:id="rId20"/>
    <p:sldId id="389" r:id="rId21"/>
    <p:sldId id="328" r:id="rId22"/>
    <p:sldId id="390" r:id="rId23"/>
    <p:sldId id="330" r:id="rId24"/>
    <p:sldId id="391" r:id="rId25"/>
    <p:sldId id="331" r:id="rId26"/>
    <p:sldId id="392" r:id="rId27"/>
    <p:sldId id="332" r:id="rId28"/>
    <p:sldId id="334" r:id="rId29"/>
    <p:sldId id="395" r:id="rId30"/>
    <p:sldId id="396" r:id="rId31"/>
    <p:sldId id="335" r:id="rId32"/>
    <p:sldId id="349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8" r:id="rId45"/>
    <p:sldId id="350" r:id="rId46"/>
    <p:sldId id="354" r:id="rId47"/>
    <p:sldId id="351" r:id="rId48"/>
    <p:sldId id="353" r:id="rId49"/>
    <p:sldId id="400" r:id="rId50"/>
    <p:sldId id="397" r:id="rId51"/>
    <p:sldId id="399" r:id="rId52"/>
    <p:sldId id="398" r:id="rId53"/>
    <p:sldId id="380" r:id="rId54"/>
    <p:sldId id="372" r:id="rId55"/>
    <p:sldId id="373" r:id="rId56"/>
    <p:sldId id="375" r:id="rId57"/>
    <p:sldId id="376" r:id="rId58"/>
    <p:sldId id="377" r:id="rId59"/>
    <p:sldId id="378" r:id="rId60"/>
    <p:sldId id="379" r:id="rId61"/>
    <p:sldId id="401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41C"/>
    <a:srgbClr val="D5DCE3"/>
    <a:srgbClr val="D99529"/>
    <a:srgbClr val="41576A"/>
    <a:srgbClr val="EDAF35"/>
    <a:srgbClr val="3333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41" autoAdjust="0"/>
    <p:restoredTop sz="94746" autoAdjust="0"/>
  </p:normalViewPr>
  <p:slideViewPr>
    <p:cSldViewPr>
      <p:cViewPr varScale="1">
        <p:scale>
          <a:sx n="69" d="100"/>
          <a:sy n="69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2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466" y="-90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9.xml"/><Relationship Id="rId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8F40FA-E1C0-4929-827E-56682BC082E6}" type="datetimeFigureOut">
              <a:rPr lang="en-US"/>
              <a:pPr>
                <a:defRPr/>
              </a:pPr>
              <a:t>9/30/2012</a:t>
            </a:fld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A73F08-8506-4EBA-8160-DDE57B6042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E239A4-10B0-47A2-B145-ADE4F51915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900" smtClean="0">
                <a:solidFill>
                  <a:srgbClr val="FF0000"/>
                </a:solidFill>
              </a:rPr>
              <a:t>Ans. </a:t>
            </a:r>
            <a:r>
              <a:rPr lang="en-US" sz="900" smtClean="0">
                <a:solidFill>
                  <a:srgbClr val="0045AD"/>
                </a:solidFill>
              </a:rPr>
              <a:t>What we need is a single digit whose value is ten but “10” is actually two digits. Thus, in hexadecimal system the two digits number (10)16 actually represents a value  of sixteen not ten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ar-EG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0000FF"/>
              </a:buClr>
              <a:buSzPct val="90000"/>
              <a:buFont typeface="Courier New" pitchFamily="49" charset="0"/>
              <a:buChar char="o"/>
            </a:pPr>
            <a:r>
              <a:rPr lang="en-GB" i="1" dirty="0" smtClean="0">
                <a:solidFill>
                  <a:srgbClr val="0000FF"/>
                </a:solidFill>
              </a:rPr>
              <a:t>Repeated Division-by-r </a:t>
            </a:r>
            <a:r>
              <a:rPr lang="en-GB" dirty="0" smtClean="0"/>
              <a:t>(for whole numbers)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0000FF"/>
              </a:buClr>
              <a:buSzPct val="90000"/>
              <a:buFont typeface="Courier New" pitchFamily="49" charset="0"/>
              <a:buChar char="o"/>
            </a:pPr>
            <a:r>
              <a:rPr lang="en-GB" i="1" dirty="0" smtClean="0">
                <a:solidFill>
                  <a:srgbClr val="0000FF"/>
                </a:solidFill>
              </a:rPr>
              <a:t>Repeated Multiplication-by- r </a:t>
            </a:r>
            <a:r>
              <a:rPr lang="en-GB" dirty="0" smtClean="0"/>
              <a:t>(for fractions)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0000FF"/>
              </a:buClr>
              <a:buSzPct val="90000"/>
              <a:buFontTx/>
              <a:buNone/>
            </a:pPr>
            <a:endParaRPr lang="en-GB" i="1" dirty="0" smtClean="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rgbClr val="0000FF"/>
              </a:buClr>
              <a:buSzPct val="90000"/>
              <a:buFontTx/>
              <a:buNone/>
            </a:pPr>
            <a:r>
              <a:rPr lang="en-GB" i="1" dirty="0" smtClean="0"/>
              <a:t>r is the radix  of the number system which we need</a:t>
            </a:r>
          </a:p>
          <a:p>
            <a:endParaRPr lang="ar-EG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Similarly, it takes one hexadecimal digit to exactly represent 4 bits (i.e., 4bit ~ (d)</a:t>
            </a:r>
            <a:r>
              <a:rPr lang="en-US" sz="1200" baseline="-25000" dirty="0" smtClean="0"/>
              <a:t>16</a:t>
            </a:r>
            <a:r>
              <a:rPr lang="en-US" sz="1200" dirty="0" smtClean="0"/>
              <a:t>).</a:t>
            </a:r>
            <a:r>
              <a:rPr lang="en-US" dirty="0" smtClean="0"/>
              <a:t> </a:t>
            </a:r>
          </a:p>
          <a:p>
            <a:endParaRPr lang="ar-EG" dirty="0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Since 8=2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 , we can represent binary numbers directly in base 8 using one octal digit to correspond to each three binary digits (i.e., 3bit ~ (d)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).</a:t>
            </a:r>
          </a:p>
          <a:p>
            <a:endParaRPr lang="ar-EG" dirty="0"/>
          </a:p>
        </p:txBody>
      </p:sp>
      <p:sp>
        <p:nvSpPr>
          <p:cNvPr id="1208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E239A4-10B0-47A2-B145-ADE4F51915D9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endParaRPr lang="en-US" dirty="0"/>
          </a:p>
        </p:txBody>
      </p:sp>
      <p:sp>
        <p:nvSpPr>
          <p:cNvPr id="1024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endParaRPr lang="en-US" dirty="0"/>
          </a:p>
        </p:txBody>
      </p:sp>
      <p:sp>
        <p:nvSpPr>
          <p:cNvPr id="1044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4988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76" tIns="44445" rIns="90476" bIns="44445"/>
          <a:lstStyle/>
          <a:p>
            <a:endParaRPr lang="en-US" dirty="0"/>
          </a:p>
        </p:txBody>
      </p:sp>
      <p:sp>
        <p:nvSpPr>
          <p:cNvPr id="1187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587375"/>
            <a:ext cx="4554537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omp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66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676400" y="685800"/>
            <a:ext cx="7315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1939925" y="349250"/>
            <a:ext cx="621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>
                <a:solidFill>
                  <a:schemeClr val="bg1"/>
                </a:solidFill>
                <a:latin typeface="Arial" charset="0"/>
                <a:cs typeface="Arial" charset="0"/>
              </a:rPr>
              <a:t>Understanding Computers: Today and Tomorrow, 13th Edition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13716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02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02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82296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6" name="Picture 4" descr="comp ba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0668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57200" y="6507163"/>
            <a:ext cx="4713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>
                <a:latin typeface="Arial" charset="0"/>
                <a:cs typeface="Arial" charset="0"/>
              </a:rPr>
              <a:t>Understanding Computers: Today and Tomorrow, 13th Edition</a:t>
            </a:r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16063" y="2312988"/>
            <a:ext cx="7448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Numbering  systems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Decimal Numbers</a:t>
            </a:r>
            <a:endParaRPr lang="en-US" b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numbering system we commonly use called the </a:t>
            </a:r>
            <a:r>
              <a:rPr lang="en-US" dirty="0" smtClean="0">
                <a:solidFill>
                  <a:srgbClr val="FE041C"/>
                </a:solidFill>
              </a:rPr>
              <a:t>decimal numbering system</a:t>
            </a:r>
            <a:r>
              <a:rPr lang="en-US" dirty="0" smtClean="0"/>
              <a:t> because it uses 10 digits - symbols - (0,1,2,…,9) to represent all possible numbers.</a:t>
            </a:r>
          </a:p>
          <a:p>
            <a:r>
              <a:rPr lang="en-US" dirty="0" smtClean="0"/>
              <a:t>Why do we use 10 digits, anyway?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Numbers greater than nine such as 7216 represented using combination of these 10 digits.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3167844" y="3465004"/>
            <a:ext cx="2163686" cy="1002035"/>
            <a:chOff x="3200401" y="5091261"/>
            <a:chExt cx="2651124" cy="1362075"/>
          </a:xfrm>
        </p:grpSpPr>
        <p:pic>
          <p:nvPicPr>
            <p:cNvPr id="7" name="Picture 5" descr="NA02125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8200" y="5091261"/>
              <a:ext cx="1203325" cy="1362075"/>
            </a:xfrm>
            <a:prstGeom prst="rect">
              <a:avLst/>
            </a:prstGeom>
            <a:noFill/>
          </p:spPr>
        </p:pic>
        <p:grpSp>
          <p:nvGrpSpPr>
            <p:cNvPr id="3" name="Group 509"/>
            <p:cNvGrpSpPr>
              <a:grpSpLocks/>
            </p:cNvGrpSpPr>
            <p:nvPr/>
          </p:nvGrpSpPr>
          <p:grpSpPr bwMode="auto">
            <a:xfrm flipH="1">
              <a:off x="3200401" y="5091262"/>
              <a:ext cx="1193800" cy="1350963"/>
              <a:chOff x="3023" y="3024"/>
              <a:chExt cx="752" cy="851"/>
            </a:xfrm>
          </p:grpSpPr>
          <p:grpSp>
            <p:nvGrpSpPr>
              <p:cNvPr id="4" name="Group 207"/>
              <p:cNvGrpSpPr>
                <a:grpSpLocks/>
              </p:cNvGrpSpPr>
              <p:nvPr/>
            </p:nvGrpSpPr>
            <p:grpSpPr bwMode="auto">
              <a:xfrm>
                <a:off x="3174" y="3095"/>
                <a:ext cx="601" cy="779"/>
                <a:chOff x="3174" y="3095"/>
                <a:chExt cx="601" cy="779"/>
              </a:xfrm>
            </p:grpSpPr>
            <p:sp>
              <p:nvSpPr>
                <p:cNvPr id="249" name="Freeform 7"/>
                <p:cNvSpPr>
                  <a:spLocks/>
                </p:cNvSpPr>
                <p:nvPr/>
              </p:nvSpPr>
              <p:spPr bwMode="auto">
                <a:xfrm>
                  <a:off x="3175" y="3095"/>
                  <a:ext cx="599" cy="779"/>
                </a:xfrm>
                <a:custGeom>
                  <a:avLst/>
                  <a:gdLst/>
                  <a:ahLst/>
                  <a:cxnLst>
                    <a:cxn ang="0">
                      <a:pos x="347" y="3018"/>
                    </a:cxn>
                    <a:cxn ang="0">
                      <a:pos x="134" y="2681"/>
                    </a:cxn>
                    <a:cxn ang="0">
                      <a:pos x="183" y="2348"/>
                    </a:cxn>
                    <a:cxn ang="0">
                      <a:pos x="340" y="2208"/>
                    </a:cxn>
                    <a:cxn ang="0">
                      <a:pos x="365" y="2167"/>
                    </a:cxn>
                    <a:cxn ang="0">
                      <a:pos x="398" y="2017"/>
                    </a:cxn>
                    <a:cxn ang="0">
                      <a:pos x="360" y="1673"/>
                    </a:cxn>
                    <a:cxn ang="0">
                      <a:pos x="328" y="1470"/>
                    </a:cxn>
                    <a:cxn ang="0">
                      <a:pos x="230" y="1271"/>
                    </a:cxn>
                    <a:cxn ang="0">
                      <a:pos x="107" y="844"/>
                    </a:cxn>
                    <a:cxn ang="0">
                      <a:pos x="42" y="622"/>
                    </a:cxn>
                    <a:cxn ang="0">
                      <a:pos x="0" y="237"/>
                    </a:cxn>
                    <a:cxn ang="0">
                      <a:pos x="63" y="79"/>
                    </a:cxn>
                    <a:cxn ang="0">
                      <a:pos x="111" y="8"/>
                    </a:cxn>
                    <a:cxn ang="0">
                      <a:pos x="224" y="52"/>
                    </a:cxn>
                    <a:cxn ang="0">
                      <a:pos x="248" y="221"/>
                    </a:cxn>
                    <a:cxn ang="0">
                      <a:pos x="307" y="474"/>
                    </a:cxn>
                    <a:cxn ang="0">
                      <a:pos x="340" y="675"/>
                    </a:cxn>
                    <a:cxn ang="0">
                      <a:pos x="402" y="1007"/>
                    </a:cxn>
                    <a:cxn ang="0">
                      <a:pos x="433" y="1121"/>
                    </a:cxn>
                    <a:cxn ang="0">
                      <a:pos x="642" y="1409"/>
                    </a:cxn>
                    <a:cxn ang="0">
                      <a:pos x="868" y="1475"/>
                    </a:cxn>
                    <a:cxn ang="0">
                      <a:pos x="969" y="1478"/>
                    </a:cxn>
                    <a:cxn ang="0">
                      <a:pos x="1258" y="1470"/>
                    </a:cxn>
                    <a:cxn ang="0">
                      <a:pos x="1344" y="1425"/>
                    </a:cxn>
                    <a:cxn ang="0">
                      <a:pos x="1471" y="1089"/>
                    </a:cxn>
                    <a:cxn ang="0">
                      <a:pos x="1509" y="987"/>
                    </a:cxn>
                    <a:cxn ang="0">
                      <a:pos x="1582" y="855"/>
                    </a:cxn>
                    <a:cxn ang="0">
                      <a:pos x="1587" y="841"/>
                    </a:cxn>
                    <a:cxn ang="0">
                      <a:pos x="1594" y="816"/>
                    </a:cxn>
                    <a:cxn ang="0">
                      <a:pos x="1608" y="675"/>
                    </a:cxn>
                    <a:cxn ang="0">
                      <a:pos x="1630" y="639"/>
                    </a:cxn>
                    <a:cxn ang="0">
                      <a:pos x="1647" y="612"/>
                    </a:cxn>
                    <a:cxn ang="0">
                      <a:pos x="1735" y="664"/>
                    </a:cxn>
                    <a:cxn ang="0">
                      <a:pos x="1747" y="646"/>
                    </a:cxn>
                    <a:cxn ang="0">
                      <a:pos x="1758" y="882"/>
                    </a:cxn>
                    <a:cxn ang="0">
                      <a:pos x="1707" y="1118"/>
                    </a:cxn>
                    <a:cxn ang="0">
                      <a:pos x="1700" y="1187"/>
                    </a:cxn>
                    <a:cxn ang="0">
                      <a:pos x="1644" y="1218"/>
                    </a:cxn>
                    <a:cxn ang="0">
                      <a:pos x="1573" y="1441"/>
                    </a:cxn>
                    <a:cxn ang="0">
                      <a:pos x="1524" y="1592"/>
                    </a:cxn>
                    <a:cxn ang="0">
                      <a:pos x="1491" y="1660"/>
                    </a:cxn>
                    <a:cxn ang="0">
                      <a:pos x="1542" y="1891"/>
                    </a:cxn>
                    <a:cxn ang="0">
                      <a:pos x="1572" y="2029"/>
                    </a:cxn>
                    <a:cxn ang="0">
                      <a:pos x="1498" y="2377"/>
                    </a:cxn>
                    <a:cxn ang="0">
                      <a:pos x="1475" y="2589"/>
                    </a:cxn>
                    <a:cxn ang="0">
                      <a:pos x="1427" y="2771"/>
                    </a:cxn>
                    <a:cxn ang="0">
                      <a:pos x="1368" y="2903"/>
                    </a:cxn>
                    <a:cxn ang="0">
                      <a:pos x="1307" y="3026"/>
                    </a:cxn>
                    <a:cxn ang="0">
                      <a:pos x="1165" y="3091"/>
                    </a:cxn>
                    <a:cxn ang="0">
                      <a:pos x="1126" y="3053"/>
                    </a:cxn>
                    <a:cxn ang="0">
                      <a:pos x="978" y="3028"/>
                    </a:cxn>
                    <a:cxn ang="0">
                      <a:pos x="955" y="3028"/>
                    </a:cxn>
                    <a:cxn ang="0">
                      <a:pos x="912" y="3065"/>
                    </a:cxn>
                    <a:cxn ang="0">
                      <a:pos x="859" y="3081"/>
                    </a:cxn>
                    <a:cxn ang="0">
                      <a:pos x="643" y="2996"/>
                    </a:cxn>
                    <a:cxn ang="0">
                      <a:pos x="592" y="3035"/>
                    </a:cxn>
                    <a:cxn ang="0">
                      <a:pos x="558" y="3082"/>
                    </a:cxn>
                  </a:cxnLst>
                  <a:rect l="0" t="0" r="r" b="b"/>
                  <a:pathLst>
                    <a:path w="1797" h="3116">
                      <a:moveTo>
                        <a:pt x="443" y="3090"/>
                      </a:moveTo>
                      <a:lnTo>
                        <a:pt x="436" y="3082"/>
                      </a:lnTo>
                      <a:lnTo>
                        <a:pt x="433" y="3082"/>
                      </a:lnTo>
                      <a:lnTo>
                        <a:pt x="428" y="3079"/>
                      </a:lnTo>
                      <a:lnTo>
                        <a:pt x="347" y="3018"/>
                      </a:lnTo>
                      <a:lnTo>
                        <a:pt x="149" y="2839"/>
                      </a:lnTo>
                      <a:lnTo>
                        <a:pt x="145" y="2804"/>
                      </a:lnTo>
                      <a:lnTo>
                        <a:pt x="140" y="2758"/>
                      </a:lnTo>
                      <a:lnTo>
                        <a:pt x="137" y="2721"/>
                      </a:lnTo>
                      <a:lnTo>
                        <a:pt x="134" y="2681"/>
                      </a:lnTo>
                      <a:lnTo>
                        <a:pt x="130" y="2555"/>
                      </a:lnTo>
                      <a:lnTo>
                        <a:pt x="133" y="2459"/>
                      </a:lnTo>
                      <a:lnTo>
                        <a:pt x="135" y="2443"/>
                      </a:lnTo>
                      <a:lnTo>
                        <a:pt x="137" y="2429"/>
                      </a:lnTo>
                      <a:lnTo>
                        <a:pt x="183" y="2348"/>
                      </a:lnTo>
                      <a:lnTo>
                        <a:pt x="191" y="2346"/>
                      </a:lnTo>
                      <a:lnTo>
                        <a:pt x="192" y="2345"/>
                      </a:lnTo>
                      <a:lnTo>
                        <a:pt x="242" y="2280"/>
                      </a:lnTo>
                      <a:lnTo>
                        <a:pt x="331" y="2222"/>
                      </a:lnTo>
                      <a:lnTo>
                        <a:pt x="340" y="2208"/>
                      </a:lnTo>
                      <a:lnTo>
                        <a:pt x="343" y="2206"/>
                      </a:lnTo>
                      <a:lnTo>
                        <a:pt x="344" y="2202"/>
                      </a:lnTo>
                      <a:lnTo>
                        <a:pt x="354" y="2183"/>
                      </a:lnTo>
                      <a:lnTo>
                        <a:pt x="363" y="2169"/>
                      </a:lnTo>
                      <a:lnTo>
                        <a:pt x="365" y="2167"/>
                      </a:lnTo>
                      <a:lnTo>
                        <a:pt x="365" y="2166"/>
                      </a:lnTo>
                      <a:lnTo>
                        <a:pt x="366" y="2159"/>
                      </a:lnTo>
                      <a:lnTo>
                        <a:pt x="376" y="2155"/>
                      </a:lnTo>
                      <a:lnTo>
                        <a:pt x="394" y="2018"/>
                      </a:lnTo>
                      <a:lnTo>
                        <a:pt x="398" y="2017"/>
                      </a:lnTo>
                      <a:lnTo>
                        <a:pt x="398" y="2009"/>
                      </a:lnTo>
                      <a:lnTo>
                        <a:pt x="396" y="1985"/>
                      </a:lnTo>
                      <a:lnTo>
                        <a:pt x="392" y="1952"/>
                      </a:lnTo>
                      <a:lnTo>
                        <a:pt x="388" y="1911"/>
                      </a:lnTo>
                      <a:lnTo>
                        <a:pt x="360" y="1673"/>
                      </a:lnTo>
                      <a:lnTo>
                        <a:pt x="344" y="1563"/>
                      </a:lnTo>
                      <a:lnTo>
                        <a:pt x="340" y="1538"/>
                      </a:lnTo>
                      <a:lnTo>
                        <a:pt x="336" y="1514"/>
                      </a:lnTo>
                      <a:lnTo>
                        <a:pt x="332" y="1491"/>
                      </a:lnTo>
                      <a:lnTo>
                        <a:pt x="328" y="1470"/>
                      </a:lnTo>
                      <a:lnTo>
                        <a:pt x="301" y="1377"/>
                      </a:lnTo>
                      <a:lnTo>
                        <a:pt x="297" y="1371"/>
                      </a:lnTo>
                      <a:lnTo>
                        <a:pt x="238" y="1316"/>
                      </a:lnTo>
                      <a:lnTo>
                        <a:pt x="231" y="1284"/>
                      </a:lnTo>
                      <a:lnTo>
                        <a:pt x="230" y="1271"/>
                      </a:lnTo>
                      <a:lnTo>
                        <a:pt x="227" y="1187"/>
                      </a:lnTo>
                      <a:lnTo>
                        <a:pt x="222" y="1130"/>
                      </a:lnTo>
                      <a:lnTo>
                        <a:pt x="216" y="1097"/>
                      </a:lnTo>
                      <a:lnTo>
                        <a:pt x="183" y="1000"/>
                      </a:lnTo>
                      <a:lnTo>
                        <a:pt x="107" y="844"/>
                      </a:lnTo>
                      <a:lnTo>
                        <a:pt x="92" y="813"/>
                      </a:lnTo>
                      <a:lnTo>
                        <a:pt x="66" y="751"/>
                      </a:lnTo>
                      <a:lnTo>
                        <a:pt x="44" y="659"/>
                      </a:lnTo>
                      <a:lnTo>
                        <a:pt x="43" y="644"/>
                      </a:lnTo>
                      <a:lnTo>
                        <a:pt x="42" y="622"/>
                      </a:lnTo>
                      <a:lnTo>
                        <a:pt x="40" y="602"/>
                      </a:lnTo>
                      <a:lnTo>
                        <a:pt x="37" y="574"/>
                      </a:lnTo>
                      <a:lnTo>
                        <a:pt x="29" y="522"/>
                      </a:lnTo>
                      <a:lnTo>
                        <a:pt x="24" y="481"/>
                      </a:lnTo>
                      <a:lnTo>
                        <a:pt x="0" y="237"/>
                      </a:lnTo>
                      <a:lnTo>
                        <a:pt x="3" y="165"/>
                      </a:lnTo>
                      <a:lnTo>
                        <a:pt x="33" y="108"/>
                      </a:lnTo>
                      <a:lnTo>
                        <a:pt x="58" y="81"/>
                      </a:lnTo>
                      <a:lnTo>
                        <a:pt x="62" y="81"/>
                      </a:lnTo>
                      <a:lnTo>
                        <a:pt x="63" y="79"/>
                      </a:lnTo>
                      <a:lnTo>
                        <a:pt x="64" y="76"/>
                      </a:lnTo>
                      <a:lnTo>
                        <a:pt x="65" y="72"/>
                      </a:lnTo>
                      <a:lnTo>
                        <a:pt x="65" y="67"/>
                      </a:lnTo>
                      <a:lnTo>
                        <a:pt x="76" y="67"/>
                      </a:lnTo>
                      <a:lnTo>
                        <a:pt x="111" y="8"/>
                      </a:lnTo>
                      <a:lnTo>
                        <a:pt x="119" y="0"/>
                      </a:lnTo>
                      <a:lnTo>
                        <a:pt x="145" y="2"/>
                      </a:lnTo>
                      <a:lnTo>
                        <a:pt x="155" y="6"/>
                      </a:lnTo>
                      <a:lnTo>
                        <a:pt x="221" y="48"/>
                      </a:lnTo>
                      <a:lnTo>
                        <a:pt x="224" y="52"/>
                      </a:lnTo>
                      <a:lnTo>
                        <a:pt x="226" y="52"/>
                      </a:lnTo>
                      <a:lnTo>
                        <a:pt x="226" y="54"/>
                      </a:lnTo>
                      <a:lnTo>
                        <a:pt x="235" y="153"/>
                      </a:lnTo>
                      <a:lnTo>
                        <a:pt x="241" y="186"/>
                      </a:lnTo>
                      <a:lnTo>
                        <a:pt x="248" y="221"/>
                      </a:lnTo>
                      <a:lnTo>
                        <a:pt x="257" y="255"/>
                      </a:lnTo>
                      <a:lnTo>
                        <a:pt x="274" y="327"/>
                      </a:lnTo>
                      <a:lnTo>
                        <a:pt x="292" y="400"/>
                      </a:lnTo>
                      <a:lnTo>
                        <a:pt x="300" y="437"/>
                      </a:lnTo>
                      <a:lnTo>
                        <a:pt x="307" y="474"/>
                      </a:lnTo>
                      <a:lnTo>
                        <a:pt x="313" y="513"/>
                      </a:lnTo>
                      <a:lnTo>
                        <a:pt x="321" y="593"/>
                      </a:lnTo>
                      <a:lnTo>
                        <a:pt x="326" y="635"/>
                      </a:lnTo>
                      <a:lnTo>
                        <a:pt x="328" y="639"/>
                      </a:lnTo>
                      <a:lnTo>
                        <a:pt x="340" y="675"/>
                      </a:lnTo>
                      <a:lnTo>
                        <a:pt x="346" y="703"/>
                      </a:lnTo>
                      <a:lnTo>
                        <a:pt x="360" y="773"/>
                      </a:lnTo>
                      <a:lnTo>
                        <a:pt x="373" y="855"/>
                      </a:lnTo>
                      <a:lnTo>
                        <a:pt x="394" y="974"/>
                      </a:lnTo>
                      <a:lnTo>
                        <a:pt x="402" y="1007"/>
                      </a:lnTo>
                      <a:lnTo>
                        <a:pt x="405" y="1021"/>
                      </a:lnTo>
                      <a:lnTo>
                        <a:pt x="419" y="1065"/>
                      </a:lnTo>
                      <a:lnTo>
                        <a:pt x="429" y="1076"/>
                      </a:lnTo>
                      <a:lnTo>
                        <a:pt x="430" y="1104"/>
                      </a:lnTo>
                      <a:lnTo>
                        <a:pt x="433" y="1121"/>
                      </a:lnTo>
                      <a:lnTo>
                        <a:pt x="437" y="1161"/>
                      </a:lnTo>
                      <a:lnTo>
                        <a:pt x="524" y="1340"/>
                      </a:lnTo>
                      <a:lnTo>
                        <a:pt x="526" y="1353"/>
                      </a:lnTo>
                      <a:lnTo>
                        <a:pt x="531" y="1353"/>
                      </a:lnTo>
                      <a:lnTo>
                        <a:pt x="642" y="1409"/>
                      </a:lnTo>
                      <a:lnTo>
                        <a:pt x="726" y="1450"/>
                      </a:lnTo>
                      <a:lnTo>
                        <a:pt x="740" y="1458"/>
                      </a:lnTo>
                      <a:lnTo>
                        <a:pt x="740" y="1464"/>
                      </a:lnTo>
                      <a:lnTo>
                        <a:pt x="861" y="1473"/>
                      </a:lnTo>
                      <a:lnTo>
                        <a:pt x="868" y="1475"/>
                      </a:lnTo>
                      <a:lnTo>
                        <a:pt x="923" y="1509"/>
                      </a:lnTo>
                      <a:lnTo>
                        <a:pt x="931" y="1509"/>
                      </a:lnTo>
                      <a:lnTo>
                        <a:pt x="936" y="1491"/>
                      </a:lnTo>
                      <a:lnTo>
                        <a:pt x="954" y="1479"/>
                      </a:lnTo>
                      <a:lnTo>
                        <a:pt x="969" y="1478"/>
                      </a:lnTo>
                      <a:lnTo>
                        <a:pt x="1052" y="1506"/>
                      </a:lnTo>
                      <a:lnTo>
                        <a:pt x="1066" y="1509"/>
                      </a:lnTo>
                      <a:lnTo>
                        <a:pt x="1181" y="1491"/>
                      </a:lnTo>
                      <a:lnTo>
                        <a:pt x="1208" y="1485"/>
                      </a:lnTo>
                      <a:lnTo>
                        <a:pt x="1258" y="1470"/>
                      </a:lnTo>
                      <a:lnTo>
                        <a:pt x="1290" y="1461"/>
                      </a:lnTo>
                      <a:lnTo>
                        <a:pt x="1327" y="1450"/>
                      </a:lnTo>
                      <a:lnTo>
                        <a:pt x="1329" y="1449"/>
                      </a:lnTo>
                      <a:lnTo>
                        <a:pt x="1341" y="1430"/>
                      </a:lnTo>
                      <a:lnTo>
                        <a:pt x="1344" y="1425"/>
                      </a:lnTo>
                      <a:lnTo>
                        <a:pt x="1350" y="1414"/>
                      </a:lnTo>
                      <a:lnTo>
                        <a:pt x="1373" y="1340"/>
                      </a:lnTo>
                      <a:lnTo>
                        <a:pt x="1426" y="1201"/>
                      </a:lnTo>
                      <a:lnTo>
                        <a:pt x="1468" y="1104"/>
                      </a:lnTo>
                      <a:lnTo>
                        <a:pt x="1471" y="1089"/>
                      </a:lnTo>
                      <a:lnTo>
                        <a:pt x="1474" y="1086"/>
                      </a:lnTo>
                      <a:lnTo>
                        <a:pt x="1486" y="1067"/>
                      </a:lnTo>
                      <a:lnTo>
                        <a:pt x="1504" y="992"/>
                      </a:lnTo>
                      <a:lnTo>
                        <a:pt x="1507" y="991"/>
                      </a:lnTo>
                      <a:lnTo>
                        <a:pt x="1509" y="987"/>
                      </a:lnTo>
                      <a:lnTo>
                        <a:pt x="1511" y="983"/>
                      </a:lnTo>
                      <a:lnTo>
                        <a:pt x="1533" y="924"/>
                      </a:lnTo>
                      <a:lnTo>
                        <a:pt x="1575" y="855"/>
                      </a:lnTo>
                      <a:lnTo>
                        <a:pt x="1579" y="855"/>
                      </a:lnTo>
                      <a:lnTo>
                        <a:pt x="1582" y="855"/>
                      </a:lnTo>
                      <a:lnTo>
                        <a:pt x="1584" y="854"/>
                      </a:lnTo>
                      <a:lnTo>
                        <a:pt x="1585" y="853"/>
                      </a:lnTo>
                      <a:lnTo>
                        <a:pt x="1587" y="849"/>
                      </a:lnTo>
                      <a:lnTo>
                        <a:pt x="1587" y="846"/>
                      </a:lnTo>
                      <a:lnTo>
                        <a:pt x="1587" y="841"/>
                      </a:lnTo>
                      <a:lnTo>
                        <a:pt x="1589" y="841"/>
                      </a:lnTo>
                      <a:lnTo>
                        <a:pt x="1590" y="840"/>
                      </a:lnTo>
                      <a:lnTo>
                        <a:pt x="1592" y="837"/>
                      </a:lnTo>
                      <a:lnTo>
                        <a:pt x="1592" y="834"/>
                      </a:lnTo>
                      <a:lnTo>
                        <a:pt x="1594" y="816"/>
                      </a:lnTo>
                      <a:lnTo>
                        <a:pt x="1593" y="802"/>
                      </a:lnTo>
                      <a:lnTo>
                        <a:pt x="1590" y="759"/>
                      </a:lnTo>
                      <a:lnTo>
                        <a:pt x="1598" y="679"/>
                      </a:lnTo>
                      <a:lnTo>
                        <a:pt x="1604" y="676"/>
                      </a:lnTo>
                      <a:lnTo>
                        <a:pt x="1608" y="675"/>
                      </a:lnTo>
                      <a:lnTo>
                        <a:pt x="1623" y="647"/>
                      </a:lnTo>
                      <a:lnTo>
                        <a:pt x="1627" y="647"/>
                      </a:lnTo>
                      <a:lnTo>
                        <a:pt x="1629" y="644"/>
                      </a:lnTo>
                      <a:lnTo>
                        <a:pt x="1630" y="643"/>
                      </a:lnTo>
                      <a:lnTo>
                        <a:pt x="1630" y="639"/>
                      </a:lnTo>
                      <a:lnTo>
                        <a:pt x="1629" y="628"/>
                      </a:lnTo>
                      <a:lnTo>
                        <a:pt x="1629" y="624"/>
                      </a:lnTo>
                      <a:lnTo>
                        <a:pt x="1641" y="616"/>
                      </a:lnTo>
                      <a:lnTo>
                        <a:pt x="1643" y="614"/>
                      </a:lnTo>
                      <a:lnTo>
                        <a:pt x="1647" y="612"/>
                      </a:lnTo>
                      <a:lnTo>
                        <a:pt x="1653" y="611"/>
                      </a:lnTo>
                      <a:lnTo>
                        <a:pt x="1689" y="616"/>
                      </a:lnTo>
                      <a:lnTo>
                        <a:pt x="1725" y="654"/>
                      </a:lnTo>
                      <a:lnTo>
                        <a:pt x="1726" y="664"/>
                      </a:lnTo>
                      <a:lnTo>
                        <a:pt x="1735" y="664"/>
                      </a:lnTo>
                      <a:lnTo>
                        <a:pt x="1737" y="652"/>
                      </a:lnTo>
                      <a:lnTo>
                        <a:pt x="1738" y="648"/>
                      </a:lnTo>
                      <a:lnTo>
                        <a:pt x="1740" y="646"/>
                      </a:lnTo>
                      <a:lnTo>
                        <a:pt x="1741" y="644"/>
                      </a:lnTo>
                      <a:lnTo>
                        <a:pt x="1747" y="646"/>
                      </a:lnTo>
                      <a:lnTo>
                        <a:pt x="1769" y="662"/>
                      </a:lnTo>
                      <a:lnTo>
                        <a:pt x="1769" y="675"/>
                      </a:lnTo>
                      <a:lnTo>
                        <a:pt x="1795" y="700"/>
                      </a:lnTo>
                      <a:lnTo>
                        <a:pt x="1797" y="707"/>
                      </a:lnTo>
                      <a:lnTo>
                        <a:pt x="1758" y="882"/>
                      </a:lnTo>
                      <a:lnTo>
                        <a:pt x="1754" y="883"/>
                      </a:lnTo>
                      <a:lnTo>
                        <a:pt x="1747" y="889"/>
                      </a:lnTo>
                      <a:lnTo>
                        <a:pt x="1733" y="923"/>
                      </a:lnTo>
                      <a:lnTo>
                        <a:pt x="1716" y="1016"/>
                      </a:lnTo>
                      <a:lnTo>
                        <a:pt x="1707" y="1118"/>
                      </a:lnTo>
                      <a:lnTo>
                        <a:pt x="1705" y="1175"/>
                      </a:lnTo>
                      <a:lnTo>
                        <a:pt x="1704" y="1182"/>
                      </a:lnTo>
                      <a:lnTo>
                        <a:pt x="1704" y="1187"/>
                      </a:lnTo>
                      <a:lnTo>
                        <a:pt x="1702" y="1187"/>
                      </a:lnTo>
                      <a:lnTo>
                        <a:pt x="1700" y="1187"/>
                      </a:lnTo>
                      <a:lnTo>
                        <a:pt x="1692" y="1189"/>
                      </a:lnTo>
                      <a:lnTo>
                        <a:pt x="1651" y="1211"/>
                      </a:lnTo>
                      <a:lnTo>
                        <a:pt x="1650" y="1214"/>
                      </a:lnTo>
                      <a:lnTo>
                        <a:pt x="1647" y="1215"/>
                      </a:lnTo>
                      <a:lnTo>
                        <a:pt x="1644" y="1218"/>
                      </a:lnTo>
                      <a:lnTo>
                        <a:pt x="1637" y="1225"/>
                      </a:lnTo>
                      <a:lnTo>
                        <a:pt x="1629" y="1238"/>
                      </a:lnTo>
                      <a:lnTo>
                        <a:pt x="1626" y="1246"/>
                      </a:lnTo>
                      <a:lnTo>
                        <a:pt x="1607" y="1295"/>
                      </a:lnTo>
                      <a:lnTo>
                        <a:pt x="1573" y="1441"/>
                      </a:lnTo>
                      <a:lnTo>
                        <a:pt x="1565" y="1501"/>
                      </a:lnTo>
                      <a:lnTo>
                        <a:pt x="1565" y="1505"/>
                      </a:lnTo>
                      <a:lnTo>
                        <a:pt x="1563" y="1506"/>
                      </a:lnTo>
                      <a:lnTo>
                        <a:pt x="1539" y="1547"/>
                      </a:lnTo>
                      <a:lnTo>
                        <a:pt x="1524" y="1592"/>
                      </a:lnTo>
                      <a:lnTo>
                        <a:pt x="1518" y="1603"/>
                      </a:lnTo>
                      <a:lnTo>
                        <a:pt x="1495" y="1645"/>
                      </a:lnTo>
                      <a:lnTo>
                        <a:pt x="1493" y="1649"/>
                      </a:lnTo>
                      <a:lnTo>
                        <a:pt x="1492" y="1653"/>
                      </a:lnTo>
                      <a:lnTo>
                        <a:pt x="1491" y="1660"/>
                      </a:lnTo>
                      <a:lnTo>
                        <a:pt x="1490" y="1673"/>
                      </a:lnTo>
                      <a:lnTo>
                        <a:pt x="1495" y="1722"/>
                      </a:lnTo>
                      <a:lnTo>
                        <a:pt x="1521" y="1834"/>
                      </a:lnTo>
                      <a:lnTo>
                        <a:pt x="1534" y="1875"/>
                      </a:lnTo>
                      <a:lnTo>
                        <a:pt x="1542" y="1891"/>
                      </a:lnTo>
                      <a:lnTo>
                        <a:pt x="1543" y="1892"/>
                      </a:lnTo>
                      <a:lnTo>
                        <a:pt x="1555" y="1918"/>
                      </a:lnTo>
                      <a:lnTo>
                        <a:pt x="1559" y="1935"/>
                      </a:lnTo>
                      <a:lnTo>
                        <a:pt x="1564" y="1991"/>
                      </a:lnTo>
                      <a:lnTo>
                        <a:pt x="1572" y="2029"/>
                      </a:lnTo>
                      <a:lnTo>
                        <a:pt x="1575" y="2030"/>
                      </a:lnTo>
                      <a:lnTo>
                        <a:pt x="1556" y="2159"/>
                      </a:lnTo>
                      <a:lnTo>
                        <a:pt x="1548" y="2187"/>
                      </a:lnTo>
                      <a:lnTo>
                        <a:pt x="1503" y="2352"/>
                      </a:lnTo>
                      <a:lnTo>
                        <a:pt x="1498" y="2377"/>
                      </a:lnTo>
                      <a:lnTo>
                        <a:pt x="1467" y="2538"/>
                      </a:lnTo>
                      <a:lnTo>
                        <a:pt x="1479" y="2552"/>
                      </a:lnTo>
                      <a:lnTo>
                        <a:pt x="1479" y="2564"/>
                      </a:lnTo>
                      <a:lnTo>
                        <a:pt x="1477" y="2576"/>
                      </a:lnTo>
                      <a:lnTo>
                        <a:pt x="1475" y="2589"/>
                      </a:lnTo>
                      <a:lnTo>
                        <a:pt x="1450" y="2722"/>
                      </a:lnTo>
                      <a:lnTo>
                        <a:pt x="1449" y="2723"/>
                      </a:lnTo>
                      <a:lnTo>
                        <a:pt x="1447" y="2731"/>
                      </a:lnTo>
                      <a:lnTo>
                        <a:pt x="1439" y="2746"/>
                      </a:lnTo>
                      <a:lnTo>
                        <a:pt x="1427" y="2771"/>
                      </a:lnTo>
                      <a:lnTo>
                        <a:pt x="1393" y="2860"/>
                      </a:lnTo>
                      <a:lnTo>
                        <a:pt x="1383" y="2864"/>
                      </a:lnTo>
                      <a:lnTo>
                        <a:pt x="1383" y="2874"/>
                      </a:lnTo>
                      <a:lnTo>
                        <a:pt x="1380" y="2887"/>
                      </a:lnTo>
                      <a:lnTo>
                        <a:pt x="1368" y="2903"/>
                      </a:lnTo>
                      <a:lnTo>
                        <a:pt x="1341" y="2947"/>
                      </a:lnTo>
                      <a:lnTo>
                        <a:pt x="1340" y="2952"/>
                      </a:lnTo>
                      <a:lnTo>
                        <a:pt x="1332" y="2962"/>
                      </a:lnTo>
                      <a:lnTo>
                        <a:pt x="1330" y="2966"/>
                      </a:lnTo>
                      <a:lnTo>
                        <a:pt x="1307" y="3026"/>
                      </a:lnTo>
                      <a:lnTo>
                        <a:pt x="1305" y="3028"/>
                      </a:lnTo>
                      <a:lnTo>
                        <a:pt x="1297" y="3041"/>
                      </a:lnTo>
                      <a:lnTo>
                        <a:pt x="1276" y="3095"/>
                      </a:lnTo>
                      <a:lnTo>
                        <a:pt x="1265" y="3097"/>
                      </a:lnTo>
                      <a:lnTo>
                        <a:pt x="1165" y="3091"/>
                      </a:lnTo>
                      <a:lnTo>
                        <a:pt x="1149" y="3073"/>
                      </a:lnTo>
                      <a:lnTo>
                        <a:pt x="1148" y="3066"/>
                      </a:lnTo>
                      <a:lnTo>
                        <a:pt x="1147" y="3061"/>
                      </a:lnTo>
                      <a:lnTo>
                        <a:pt x="1147" y="3054"/>
                      </a:lnTo>
                      <a:lnTo>
                        <a:pt x="1126" y="3053"/>
                      </a:lnTo>
                      <a:lnTo>
                        <a:pt x="1112" y="3051"/>
                      </a:lnTo>
                      <a:lnTo>
                        <a:pt x="1098" y="3049"/>
                      </a:lnTo>
                      <a:lnTo>
                        <a:pt x="1024" y="3037"/>
                      </a:lnTo>
                      <a:lnTo>
                        <a:pt x="987" y="3029"/>
                      </a:lnTo>
                      <a:lnTo>
                        <a:pt x="978" y="3028"/>
                      </a:lnTo>
                      <a:lnTo>
                        <a:pt x="970" y="3026"/>
                      </a:lnTo>
                      <a:lnTo>
                        <a:pt x="966" y="3026"/>
                      </a:lnTo>
                      <a:lnTo>
                        <a:pt x="965" y="3026"/>
                      </a:lnTo>
                      <a:lnTo>
                        <a:pt x="965" y="3026"/>
                      </a:lnTo>
                      <a:lnTo>
                        <a:pt x="955" y="3028"/>
                      </a:lnTo>
                      <a:lnTo>
                        <a:pt x="955" y="3029"/>
                      </a:lnTo>
                      <a:lnTo>
                        <a:pt x="954" y="3039"/>
                      </a:lnTo>
                      <a:lnTo>
                        <a:pt x="923" y="3051"/>
                      </a:lnTo>
                      <a:lnTo>
                        <a:pt x="913" y="3062"/>
                      </a:lnTo>
                      <a:lnTo>
                        <a:pt x="912" y="3065"/>
                      </a:lnTo>
                      <a:lnTo>
                        <a:pt x="912" y="3067"/>
                      </a:lnTo>
                      <a:lnTo>
                        <a:pt x="909" y="3067"/>
                      </a:lnTo>
                      <a:lnTo>
                        <a:pt x="886" y="3073"/>
                      </a:lnTo>
                      <a:lnTo>
                        <a:pt x="874" y="3077"/>
                      </a:lnTo>
                      <a:lnTo>
                        <a:pt x="859" y="3081"/>
                      </a:lnTo>
                      <a:lnTo>
                        <a:pt x="798" y="3098"/>
                      </a:lnTo>
                      <a:lnTo>
                        <a:pt x="722" y="3093"/>
                      </a:lnTo>
                      <a:lnTo>
                        <a:pt x="718" y="3089"/>
                      </a:lnTo>
                      <a:lnTo>
                        <a:pt x="711" y="3075"/>
                      </a:lnTo>
                      <a:lnTo>
                        <a:pt x="643" y="2996"/>
                      </a:lnTo>
                      <a:lnTo>
                        <a:pt x="636" y="2992"/>
                      </a:lnTo>
                      <a:lnTo>
                        <a:pt x="629" y="2990"/>
                      </a:lnTo>
                      <a:lnTo>
                        <a:pt x="611" y="3026"/>
                      </a:lnTo>
                      <a:lnTo>
                        <a:pt x="607" y="3026"/>
                      </a:lnTo>
                      <a:lnTo>
                        <a:pt x="592" y="3035"/>
                      </a:lnTo>
                      <a:lnTo>
                        <a:pt x="571" y="3054"/>
                      </a:lnTo>
                      <a:lnTo>
                        <a:pt x="570" y="3055"/>
                      </a:lnTo>
                      <a:lnTo>
                        <a:pt x="558" y="3073"/>
                      </a:lnTo>
                      <a:lnTo>
                        <a:pt x="558" y="3077"/>
                      </a:lnTo>
                      <a:lnTo>
                        <a:pt x="558" y="3082"/>
                      </a:lnTo>
                      <a:lnTo>
                        <a:pt x="490" y="3116"/>
                      </a:lnTo>
                      <a:lnTo>
                        <a:pt x="482" y="3116"/>
                      </a:lnTo>
                      <a:lnTo>
                        <a:pt x="473" y="3114"/>
                      </a:lnTo>
                      <a:lnTo>
                        <a:pt x="443" y="30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0" name="Freeform 8"/>
                <p:cNvSpPr>
                  <a:spLocks/>
                </p:cNvSpPr>
                <p:nvPr/>
              </p:nvSpPr>
              <p:spPr bwMode="auto">
                <a:xfrm>
                  <a:off x="3319" y="386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3" y="6"/>
                    </a:cxn>
                    <a:cxn ang="0">
                      <a:pos x="1" y="6"/>
                    </a:cxn>
                    <a:cxn ang="0">
                      <a:pos x="0" y="6"/>
                    </a:cxn>
                    <a:cxn ang="0">
                      <a:pos x="2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6">
                      <a:moveTo>
                        <a:pt x="4" y="0"/>
                      </a:move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1" name="Freeform 9"/>
                <p:cNvSpPr>
                  <a:spLocks/>
                </p:cNvSpPr>
                <p:nvPr/>
              </p:nvSpPr>
              <p:spPr bwMode="auto">
                <a:xfrm>
                  <a:off x="3317" y="3865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7" y="1"/>
                    </a:cxn>
                    <a:cxn ang="0">
                      <a:pos x="5" y="7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7" y="1"/>
                    </a:cxn>
                  </a:cxnLst>
                  <a:rect l="0" t="0" r="r" b="b"/>
                  <a:pathLst>
                    <a:path w="7" h="7">
                      <a:moveTo>
                        <a:pt x="7" y="1"/>
                      </a:moveTo>
                      <a:lnTo>
                        <a:pt x="5" y="7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7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2" name="Freeform 10"/>
                <p:cNvSpPr>
                  <a:spLocks/>
                </p:cNvSpPr>
                <p:nvPr/>
              </p:nvSpPr>
              <p:spPr bwMode="auto">
                <a:xfrm>
                  <a:off x="3290" y="3849"/>
                  <a:ext cx="28" cy="17"/>
                </a:xfrm>
                <a:custGeom>
                  <a:avLst/>
                  <a:gdLst/>
                  <a:ahLst/>
                  <a:cxnLst>
                    <a:cxn ang="0">
                      <a:pos x="83" y="61"/>
                    </a:cxn>
                    <a:cxn ang="0">
                      <a:pos x="81" y="65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83" y="61"/>
                    </a:cxn>
                  </a:cxnLst>
                  <a:rect l="0" t="0" r="r" b="b"/>
                  <a:pathLst>
                    <a:path w="83" h="65">
                      <a:moveTo>
                        <a:pt x="83" y="61"/>
                      </a:moveTo>
                      <a:lnTo>
                        <a:pt x="81" y="65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83" y="6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3" name="Freeform 11"/>
                <p:cNvSpPr>
                  <a:spLocks/>
                </p:cNvSpPr>
                <p:nvPr/>
              </p:nvSpPr>
              <p:spPr bwMode="auto">
                <a:xfrm>
                  <a:off x="3224" y="3805"/>
                  <a:ext cx="67" cy="45"/>
                </a:xfrm>
                <a:custGeom>
                  <a:avLst/>
                  <a:gdLst/>
                  <a:ahLst/>
                  <a:cxnLst>
                    <a:cxn ang="0">
                      <a:pos x="201" y="179"/>
                    </a:cxn>
                    <a:cxn ang="0">
                      <a:pos x="199" y="183"/>
                    </a:cxn>
                    <a:cxn ang="0">
                      <a:pos x="1" y="4"/>
                    </a:cxn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201" y="179"/>
                    </a:cxn>
                  </a:cxnLst>
                  <a:rect l="0" t="0" r="r" b="b"/>
                  <a:pathLst>
                    <a:path w="201" h="183">
                      <a:moveTo>
                        <a:pt x="201" y="179"/>
                      </a:moveTo>
                      <a:lnTo>
                        <a:pt x="199" y="183"/>
                      </a:lnTo>
                      <a:lnTo>
                        <a:pt x="1" y="4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201" y="17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4" name="Freeform 12"/>
                <p:cNvSpPr>
                  <a:spLocks/>
                </p:cNvSpPr>
                <p:nvPr/>
              </p:nvSpPr>
              <p:spPr bwMode="auto">
                <a:xfrm>
                  <a:off x="3222" y="3796"/>
                  <a:ext cx="3" cy="9"/>
                </a:xfrm>
                <a:custGeom>
                  <a:avLst/>
                  <a:gdLst/>
                  <a:ahLst/>
                  <a:cxnLst>
                    <a:cxn ang="0">
                      <a:pos x="9" y="34"/>
                    </a:cxn>
                    <a:cxn ang="0">
                      <a:pos x="5" y="3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9" y="34"/>
                    </a:cxn>
                  </a:cxnLst>
                  <a:rect l="0" t="0" r="r" b="b"/>
                  <a:pathLst>
                    <a:path w="9" h="35">
                      <a:moveTo>
                        <a:pt x="9" y="34"/>
                      </a:moveTo>
                      <a:lnTo>
                        <a:pt x="5" y="3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9" y="3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5" name="Freeform 13"/>
                <p:cNvSpPr>
                  <a:spLocks/>
                </p:cNvSpPr>
                <p:nvPr/>
              </p:nvSpPr>
              <p:spPr bwMode="auto">
                <a:xfrm>
                  <a:off x="3221" y="3785"/>
                  <a:ext cx="3" cy="11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4" y="46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9" h="46">
                      <a:moveTo>
                        <a:pt x="9" y="46"/>
                      </a:moveTo>
                      <a:lnTo>
                        <a:pt x="4" y="4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6" name="Freeform 14"/>
                <p:cNvSpPr>
                  <a:spLocks/>
                </p:cNvSpPr>
                <p:nvPr/>
              </p:nvSpPr>
              <p:spPr bwMode="auto">
                <a:xfrm>
                  <a:off x="3220" y="3775"/>
                  <a:ext cx="2" cy="10"/>
                </a:xfrm>
                <a:custGeom>
                  <a:avLst/>
                  <a:gdLst/>
                  <a:ahLst/>
                  <a:cxnLst>
                    <a:cxn ang="0">
                      <a:pos x="7" y="37"/>
                    </a:cxn>
                    <a:cxn ang="0">
                      <a:pos x="3" y="37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37"/>
                    </a:cxn>
                  </a:cxnLst>
                  <a:rect l="0" t="0" r="r" b="b"/>
                  <a:pathLst>
                    <a:path w="7" h="37">
                      <a:moveTo>
                        <a:pt x="7" y="37"/>
                      </a:moveTo>
                      <a:lnTo>
                        <a:pt x="3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3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7" name="Freeform 15"/>
                <p:cNvSpPr>
                  <a:spLocks/>
                </p:cNvSpPr>
                <p:nvPr/>
              </p:nvSpPr>
              <p:spPr bwMode="auto">
                <a:xfrm>
                  <a:off x="3219" y="3765"/>
                  <a:ext cx="2" cy="10"/>
                </a:xfrm>
                <a:custGeom>
                  <a:avLst/>
                  <a:gdLst/>
                  <a:ahLst/>
                  <a:cxnLst>
                    <a:cxn ang="0">
                      <a:pos x="7" y="40"/>
                    </a:cxn>
                    <a:cxn ang="0">
                      <a:pos x="3" y="4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40"/>
                    </a:cxn>
                  </a:cxnLst>
                  <a:rect l="0" t="0" r="r" b="b"/>
                  <a:pathLst>
                    <a:path w="7" h="40">
                      <a:moveTo>
                        <a:pt x="7" y="40"/>
                      </a:moveTo>
                      <a:lnTo>
                        <a:pt x="3" y="4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4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8" name="Freeform 16"/>
                <p:cNvSpPr>
                  <a:spLocks/>
                </p:cNvSpPr>
                <p:nvPr/>
              </p:nvSpPr>
              <p:spPr bwMode="auto">
                <a:xfrm>
                  <a:off x="3218" y="3734"/>
                  <a:ext cx="2" cy="31"/>
                </a:xfrm>
                <a:custGeom>
                  <a:avLst/>
                  <a:gdLst/>
                  <a:ahLst/>
                  <a:cxnLst>
                    <a:cxn ang="0">
                      <a:pos x="8" y="126"/>
                    </a:cxn>
                    <a:cxn ang="0">
                      <a:pos x="4" y="126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8" y="126"/>
                    </a:cxn>
                  </a:cxnLst>
                  <a:rect l="0" t="0" r="r" b="b"/>
                  <a:pathLst>
                    <a:path w="8" h="126">
                      <a:moveTo>
                        <a:pt x="8" y="126"/>
                      </a:moveTo>
                      <a:lnTo>
                        <a:pt x="4" y="12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12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59" name="Freeform 17"/>
                <p:cNvSpPr>
                  <a:spLocks/>
                </p:cNvSpPr>
                <p:nvPr/>
              </p:nvSpPr>
              <p:spPr bwMode="auto">
                <a:xfrm>
                  <a:off x="3218" y="3710"/>
                  <a:ext cx="2" cy="24"/>
                </a:xfrm>
                <a:custGeom>
                  <a:avLst/>
                  <a:gdLst/>
                  <a:ahLst/>
                  <a:cxnLst>
                    <a:cxn ang="0">
                      <a:pos x="4" y="96"/>
                    </a:cxn>
                    <a:cxn ang="0">
                      <a:pos x="0" y="96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7" y="0"/>
                    </a:cxn>
                    <a:cxn ang="0">
                      <a:pos x="4" y="96"/>
                    </a:cxn>
                  </a:cxnLst>
                  <a:rect l="0" t="0" r="r" b="b"/>
                  <a:pathLst>
                    <a:path w="7" h="96">
                      <a:moveTo>
                        <a:pt x="4" y="96"/>
                      </a:moveTo>
                      <a:lnTo>
                        <a:pt x="0" y="96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4" y="9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0" name="Freeform 18"/>
                <p:cNvSpPr>
                  <a:spLocks/>
                </p:cNvSpPr>
                <p:nvPr/>
              </p:nvSpPr>
              <p:spPr bwMode="auto">
                <a:xfrm>
                  <a:off x="3219" y="3706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4" y="16"/>
                    </a:cxn>
                    <a:cxn ang="0">
                      <a:pos x="0" y="16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4" y="16"/>
                    </a:cxn>
                  </a:cxnLst>
                  <a:rect l="0" t="0" r="r" b="b"/>
                  <a:pathLst>
                    <a:path w="6" h="16">
                      <a:moveTo>
                        <a:pt x="4" y="16"/>
                      </a:moveTo>
                      <a:lnTo>
                        <a:pt x="0" y="1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4" y="1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1" name="Freeform 19"/>
                <p:cNvSpPr>
                  <a:spLocks/>
                </p:cNvSpPr>
                <p:nvPr/>
              </p:nvSpPr>
              <p:spPr bwMode="auto">
                <a:xfrm>
                  <a:off x="3219" y="3702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4" y="16"/>
                    </a:cxn>
                    <a:cxn ang="0">
                      <a:pos x="0" y="16"/>
                    </a:cxn>
                    <a:cxn ang="0">
                      <a:pos x="2" y="2"/>
                    </a:cxn>
                    <a:cxn ang="0">
                      <a:pos x="3" y="0"/>
                    </a:cxn>
                    <a:cxn ang="0">
                      <a:pos x="6" y="3"/>
                    </a:cxn>
                    <a:cxn ang="0">
                      <a:pos x="4" y="16"/>
                    </a:cxn>
                  </a:cxnLst>
                  <a:rect l="0" t="0" r="r" b="b"/>
                  <a:pathLst>
                    <a:path w="6" h="16">
                      <a:moveTo>
                        <a:pt x="4" y="16"/>
                      </a:moveTo>
                      <a:lnTo>
                        <a:pt x="0" y="16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6" y="3"/>
                      </a:lnTo>
                      <a:lnTo>
                        <a:pt x="4" y="1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2" name="Freeform 20"/>
                <p:cNvSpPr>
                  <a:spLocks/>
                </p:cNvSpPr>
                <p:nvPr/>
              </p:nvSpPr>
              <p:spPr bwMode="auto">
                <a:xfrm>
                  <a:off x="3220" y="3682"/>
                  <a:ext cx="16" cy="21"/>
                </a:xfrm>
                <a:custGeom>
                  <a:avLst/>
                  <a:gdLst/>
                  <a:ahLst/>
                  <a:cxnLst>
                    <a:cxn ang="0">
                      <a:pos x="3" y="85"/>
                    </a:cxn>
                    <a:cxn ang="0">
                      <a:pos x="0" y="82"/>
                    </a:cxn>
                    <a:cxn ang="0">
                      <a:pos x="46" y="1"/>
                    </a:cxn>
                    <a:cxn ang="0">
                      <a:pos x="47" y="0"/>
                    </a:cxn>
                    <a:cxn ang="0">
                      <a:pos x="48" y="5"/>
                    </a:cxn>
                    <a:cxn ang="0">
                      <a:pos x="3" y="85"/>
                    </a:cxn>
                  </a:cxnLst>
                  <a:rect l="0" t="0" r="r" b="b"/>
                  <a:pathLst>
                    <a:path w="48" h="85">
                      <a:moveTo>
                        <a:pt x="3" y="85"/>
                      </a:moveTo>
                      <a:lnTo>
                        <a:pt x="0" y="82"/>
                      </a:lnTo>
                      <a:lnTo>
                        <a:pt x="46" y="1"/>
                      </a:lnTo>
                      <a:lnTo>
                        <a:pt x="47" y="0"/>
                      </a:lnTo>
                      <a:lnTo>
                        <a:pt x="48" y="5"/>
                      </a:lnTo>
                      <a:lnTo>
                        <a:pt x="3" y="8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3" name="Freeform 21"/>
                <p:cNvSpPr>
                  <a:spLocks/>
                </p:cNvSpPr>
                <p:nvPr/>
              </p:nvSpPr>
              <p:spPr bwMode="auto">
                <a:xfrm>
                  <a:off x="3236" y="3681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0" y="1"/>
                    </a:cxn>
                    <a:cxn ang="0">
                      <a:pos x="7" y="0"/>
                    </a:cxn>
                    <a:cxn ang="0">
                      <a:pos x="9" y="4"/>
                    </a:cxn>
                    <a:cxn ang="0">
                      <a:pos x="8" y="5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9" h="6">
                      <a:moveTo>
                        <a:pt x="1" y="6"/>
                      </a:moveTo>
                      <a:lnTo>
                        <a:pt x="0" y="1"/>
                      </a:lnTo>
                      <a:lnTo>
                        <a:pt x="7" y="0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1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4" name="Freeform 22"/>
                <p:cNvSpPr>
                  <a:spLocks/>
                </p:cNvSpPr>
                <p:nvPr/>
              </p:nvSpPr>
              <p:spPr bwMode="auto">
                <a:xfrm>
                  <a:off x="3238" y="3681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3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3" h="4">
                      <a:moveTo>
                        <a:pt x="2" y="4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5" name="Freeform 23"/>
                <p:cNvSpPr>
                  <a:spLocks/>
                </p:cNvSpPr>
                <p:nvPr/>
              </p:nvSpPr>
              <p:spPr bwMode="auto">
                <a:xfrm>
                  <a:off x="3239" y="366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2" y="67"/>
                    </a:cxn>
                    <a:cxn ang="0">
                      <a:pos x="0" y="65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2" y="4"/>
                    </a:cxn>
                    <a:cxn ang="0">
                      <a:pos x="2" y="67"/>
                    </a:cxn>
                  </a:cxnLst>
                  <a:rect l="0" t="0" r="r" b="b"/>
                  <a:pathLst>
                    <a:path w="52" h="67">
                      <a:moveTo>
                        <a:pt x="2" y="67"/>
                      </a:moveTo>
                      <a:lnTo>
                        <a:pt x="0" y="6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2" y="4"/>
                      </a:lnTo>
                      <a:lnTo>
                        <a:pt x="2" y="6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6" name="Freeform 24"/>
                <p:cNvSpPr>
                  <a:spLocks/>
                </p:cNvSpPr>
                <p:nvPr/>
              </p:nvSpPr>
              <p:spPr bwMode="auto">
                <a:xfrm>
                  <a:off x="3255" y="3650"/>
                  <a:ext cx="31" cy="16"/>
                </a:xfrm>
                <a:custGeom>
                  <a:avLst/>
                  <a:gdLst/>
                  <a:ahLst/>
                  <a:cxnLst>
                    <a:cxn ang="0">
                      <a:pos x="2" y="63"/>
                    </a:cxn>
                    <a:cxn ang="0">
                      <a:pos x="0" y="59"/>
                    </a:cxn>
                    <a:cxn ang="0">
                      <a:pos x="89" y="0"/>
                    </a:cxn>
                    <a:cxn ang="0">
                      <a:pos x="91" y="3"/>
                    </a:cxn>
                    <a:cxn ang="0">
                      <a:pos x="91" y="4"/>
                    </a:cxn>
                    <a:cxn ang="0">
                      <a:pos x="2" y="63"/>
                    </a:cxn>
                  </a:cxnLst>
                  <a:rect l="0" t="0" r="r" b="b"/>
                  <a:pathLst>
                    <a:path w="91" h="63">
                      <a:moveTo>
                        <a:pt x="2" y="63"/>
                      </a:moveTo>
                      <a:lnTo>
                        <a:pt x="0" y="59"/>
                      </a:lnTo>
                      <a:lnTo>
                        <a:pt x="89" y="0"/>
                      </a:lnTo>
                      <a:lnTo>
                        <a:pt x="91" y="3"/>
                      </a:lnTo>
                      <a:lnTo>
                        <a:pt x="91" y="4"/>
                      </a:lnTo>
                      <a:lnTo>
                        <a:pt x="2" y="6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7" name="Freeform 25"/>
                <p:cNvSpPr>
                  <a:spLocks/>
                </p:cNvSpPr>
                <p:nvPr/>
              </p:nvSpPr>
              <p:spPr bwMode="auto">
                <a:xfrm>
                  <a:off x="3285" y="3647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2" y="16"/>
                    </a:cxn>
                    <a:cxn ang="0">
                      <a:pos x="0" y="13"/>
                    </a:cxn>
                    <a:cxn ang="0">
                      <a:pos x="9" y="0"/>
                    </a:cxn>
                    <a:cxn ang="0">
                      <a:pos x="9" y="0"/>
                    </a:cxn>
                    <a:cxn ang="0">
                      <a:pos x="11" y="3"/>
                    </a:cxn>
                    <a:cxn ang="0">
                      <a:pos x="2" y="16"/>
                    </a:cxn>
                  </a:cxnLst>
                  <a:rect l="0" t="0" r="r" b="b"/>
                  <a:pathLst>
                    <a:path w="11" h="16">
                      <a:moveTo>
                        <a:pt x="2" y="16"/>
                      </a:moveTo>
                      <a:lnTo>
                        <a:pt x="0" y="13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11" y="3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8" name="Freeform 26"/>
                <p:cNvSpPr>
                  <a:spLocks/>
                </p:cNvSpPr>
                <p:nvPr/>
              </p:nvSpPr>
              <p:spPr bwMode="auto">
                <a:xfrm>
                  <a:off x="3288" y="3646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2" y="6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6" y="3"/>
                    </a:cxn>
                    <a:cxn ang="0">
                      <a:pos x="5" y="4"/>
                    </a:cxn>
                    <a:cxn ang="0">
                      <a:pos x="2" y="6"/>
                    </a:cxn>
                  </a:cxnLst>
                  <a:rect l="0" t="0" r="r" b="b"/>
                  <a:pathLst>
                    <a:path w="6" h="6">
                      <a:moveTo>
                        <a:pt x="2" y="6"/>
                      </a:move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69" name="Freeform 27"/>
                <p:cNvSpPr>
                  <a:spLocks/>
                </p:cNvSpPr>
                <p:nvPr/>
              </p:nvSpPr>
              <p:spPr bwMode="auto">
                <a:xfrm>
                  <a:off x="3289" y="3645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3" y="7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4" y="3"/>
                    </a:cxn>
                    <a:cxn ang="0">
                      <a:pos x="3" y="7"/>
                    </a:cxn>
                  </a:cxnLst>
                  <a:rect l="0" t="0" r="r" b="b"/>
                  <a:pathLst>
                    <a:path w="4" h="7">
                      <a:moveTo>
                        <a:pt x="3" y="7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3"/>
                      </a:lnTo>
                      <a:lnTo>
                        <a:pt x="3" y="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0" name="Freeform 28"/>
                <p:cNvSpPr>
                  <a:spLocks/>
                </p:cNvSpPr>
                <p:nvPr/>
              </p:nvSpPr>
              <p:spPr bwMode="auto">
                <a:xfrm>
                  <a:off x="3289" y="3641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3" y="21"/>
                    </a:cxn>
                    <a:cxn ang="0">
                      <a:pos x="0" y="18"/>
                    </a:cxn>
                    <a:cxn ang="0">
                      <a:pos x="10" y="0"/>
                    </a:cxn>
                    <a:cxn ang="0">
                      <a:pos x="10" y="0"/>
                    </a:cxn>
                    <a:cxn ang="0">
                      <a:pos x="13" y="2"/>
                    </a:cxn>
                    <a:cxn ang="0">
                      <a:pos x="3" y="21"/>
                    </a:cxn>
                  </a:cxnLst>
                  <a:rect l="0" t="0" r="r" b="b"/>
                  <a:pathLst>
                    <a:path w="13" h="21">
                      <a:moveTo>
                        <a:pt x="3" y="21"/>
                      </a:moveTo>
                      <a:lnTo>
                        <a:pt x="0" y="18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3" y="2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1" name="Freeform 29"/>
                <p:cNvSpPr>
                  <a:spLocks/>
                </p:cNvSpPr>
                <p:nvPr/>
              </p:nvSpPr>
              <p:spPr bwMode="auto">
                <a:xfrm>
                  <a:off x="3293" y="3637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3" y="17"/>
                    </a:cxn>
                    <a:cxn ang="0">
                      <a:pos x="0" y="15"/>
                    </a:cxn>
                    <a:cxn ang="0">
                      <a:pos x="9" y="0"/>
                    </a:cxn>
                    <a:cxn ang="0">
                      <a:pos x="9" y="0"/>
                    </a:cxn>
                    <a:cxn ang="0">
                      <a:pos x="11" y="4"/>
                    </a:cxn>
                    <a:cxn ang="0">
                      <a:pos x="3" y="17"/>
                    </a:cxn>
                  </a:cxnLst>
                  <a:rect l="0" t="0" r="r" b="b"/>
                  <a:pathLst>
                    <a:path w="11" h="17">
                      <a:moveTo>
                        <a:pt x="3" y="17"/>
                      </a:moveTo>
                      <a:lnTo>
                        <a:pt x="0" y="15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11" y="4"/>
                      </a:lnTo>
                      <a:lnTo>
                        <a:pt x="3" y="1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2" name="Freeform 30"/>
                <p:cNvSpPr>
                  <a:spLocks/>
                </p:cNvSpPr>
                <p:nvPr/>
              </p:nvSpPr>
              <p:spPr bwMode="auto">
                <a:xfrm>
                  <a:off x="3296" y="363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2" y="0"/>
                    </a:cxn>
                    <a:cxn ang="0">
                      <a:pos x="3" y="1"/>
                    </a:cxn>
                    <a:cxn ang="0">
                      <a:pos x="5" y="1"/>
                    </a:cxn>
                    <a:cxn ang="0">
                      <a:pos x="4" y="4"/>
                    </a:cxn>
                    <a:cxn ang="0">
                      <a:pos x="2" y="5"/>
                    </a:cxn>
                  </a:cxnLst>
                  <a:rect l="0" t="0" r="r" b="b"/>
                  <a:pathLst>
                    <a:path w="5" h="5">
                      <a:moveTo>
                        <a:pt x="2" y="5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4" y="4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3" name="Freeform 31"/>
                <p:cNvSpPr>
                  <a:spLocks/>
                </p:cNvSpPr>
                <p:nvPr/>
              </p:nvSpPr>
              <p:spPr bwMode="auto">
                <a:xfrm>
                  <a:off x="3296" y="363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4" y="1"/>
                    </a:cxn>
                    <a:cxn ang="0">
                      <a:pos x="2" y="1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1"/>
                    </a:cxn>
                  </a:cxnLst>
                  <a:rect l="0" t="0" r="r" b="b"/>
                  <a:pathLst>
                    <a:path w="4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4" name="Freeform 32"/>
                <p:cNvSpPr>
                  <a:spLocks/>
                </p:cNvSpPr>
                <p:nvPr/>
              </p:nvSpPr>
              <p:spPr bwMode="auto">
                <a:xfrm>
                  <a:off x="3296" y="363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0" y="9"/>
                    </a:cxn>
                    <a:cxn ang="0">
                      <a:pos x="1" y="2"/>
                    </a:cxn>
                    <a:cxn ang="0">
                      <a:pos x="3" y="0"/>
                    </a:cxn>
                    <a:cxn ang="0">
                      <a:pos x="5" y="5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5" h="9">
                      <a:moveTo>
                        <a:pt x="4" y="9"/>
                      </a:moveTo>
                      <a:lnTo>
                        <a:pt x="0" y="9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5" y="5"/>
                      </a:lnTo>
                      <a:lnTo>
                        <a:pt x="4" y="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5" name="Freeform 33"/>
                <p:cNvSpPr>
                  <a:spLocks/>
                </p:cNvSpPr>
                <p:nvPr/>
              </p:nvSpPr>
              <p:spPr bwMode="auto">
                <a:xfrm>
                  <a:off x="3297" y="3634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2" y="8"/>
                    </a:cxn>
                    <a:cxn ang="0">
                      <a:pos x="0" y="3"/>
                    </a:cxn>
                    <a:cxn ang="0">
                      <a:pos x="9" y="0"/>
                    </a:cxn>
                    <a:cxn ang="0">
                      <a:pos x="12" y="1"/>
                    </a:cxn>
                    <a:cxn ang="0">
                      <a:pos x="11" y="4"/>
                    </a:cxn>
                    <a:cxn ang="0">
                      <a:pos x="2" y="8"/>
                    </a:cxn>
                  </a:cxnLst>
                  <a:rect l="0" t="0" r="r" b="b"/>
                  <a:pathLst>
                    <a:path w="12" h="8">
                      <a:moveTo>
                        <a:pt x="2" y="8"/>
                      </a:moveTo>
                      <a:lnTo>
                        <a:pt x="0" y="3"/>
                      </a:ln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1" y="4"/>
                      </a:lnTo>
                      <a:lnTo>
                        <a:pt x="2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6" name="Freeform 34"/>
                <p:cNvSpPr>
                  <a:spLocks/>
                </p:cNvSpPr>
                <p:nvPr/>
              </p:nvSpPr>
              <p:spPr bwMode="auto">
                <a:xfrm>
                  <a:off x="3300" y="3599"/>
                  <a:ext cx="7" cy="35"/>
                </a:xfrm>
                <a:custGeom>
                  <a:avLst/>
                  <a:gdLst/>
                  <a:ahLst/>
                  <a:cxnLst>
                    <a:cxn ang="0">
                      <a:pos x="3" y="139"/>
                    </a:cxn>
                    <a:cxn ang="0">
                      <a:pos x="0" y="138"/>
                    </a:cxn>
                    <a:cxn ang="0">
                      <a:pos x="17" y="2"/>
                    </a:cxn>
                    <a:cxn ang="0">
                      <a:pos x="19" y="0"/>
                    </a:cxn>
                    <a:cxn ang="0">
                      <a:pos x="22" y="4"/>
                    </a:cxn>
                    <a:cxn ang="0">
                      <a:pos x="3" y="139"/>
                    </a:cxn>
                  </a:cxnLst>
                  <a:rect l="0" t="0" r="r" b="b"/>
                  <a:pathLst>
                    <a:path w="22" h="139">
                      <a:moveTo>
                        <a:pt x="3" y="139"/>
                      </a:moveTo>
                      <a:lnTo>
                        <a:pt x="0" y="138"/>
                      </a:lnTo>
                      <a:lnTo>
                        <a:pt x="17" y="2"/>
                      </a:lnTo>
                      <a:lnTo>
                        <a:pt x="19" y="0"/>
                      </a:lnTo>
                      <a:lnTo>
                        <a:pt x="22" y="4"/>
                      </a:lnTo>
                      <a:lnTo>
                        <a:pt x="3" y="1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7" name="Freeform 35"/>
                <p:cNvSpPr>
                  <a:spLocks/>
                </p:cNvSpPr>
                <p:nvPr/>
              </p:nvSpPr>
              <p:spPr bwMode="auto">
                <a:xfrm>
                  <a:off x="3306" y="3599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6" y="1"/>
                    </a:cxn>
                    <a:cxn ang="0">
                      <a:pos x="5" y="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6" h="4">
                      <a:moveTo>
                        <a:pt x="3" y="4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5" y="4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8" name="Freeform 36"/>
                <p:cNvSpPr>
                  <a:spLocks/>
                </p:cNvSpPr>
                <p:nvPr/>
              </p:nvSpPr>
              <p:spPr bwMode="auto">
                <a:xfrm>
                  <a:off x="3307" y="3598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4" y="8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4" y="8"/>
                    </a:cxn>
                  </a:cxnLst>
                  <a:rect l="0" t="0" r="r" b="b"/>
                  <a:pathLst>
                    <a:path w="4" h="8">
                      <a:moveTo>
                        <a:pt x="4" y="8"/>
                      </a:move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9" name="Freeform 37"/>
                <p:cNvSpPr>
                  <a:spLocks/>
                </p:cNvSpPr>
                <p:nvPr/>
              </p:nvSpPr>
              <p:spPr bwMode="auto">
                <a:xfrm>
                  <a:off x="3306" y="3592"/>
                  <a:ext cx="2" cy="6"/>
                </a:xfrm>
                <a:custGeom>
                  <a:avLst/>
                  <a:gdLst/>
                  <a:ahLst/>
                  <a:cxnLst>
                    <a:cxn ang="0">
                      <a:pos x="7" y="24"/>
                    </a:cxn>
                    <a:cxn ang="0">
                      <a:pos x="3" y="24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7" y="24"/>
                    </a:cxn>
                  </a:cxnLst>
                  <a:rect l="0" t="0" r="r" b="b"/>
                  <a:pathLst>
                    <a:path w="7" h="24">
                      <a:moveTo>
                        <a:pt x="7" y="24"/>
                      </a:moveTo>
                      <a:lnTo>
                        <a:pt x="3" y="24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7" y="2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0" name="Freeform 38"/>
                <p:cNvSpPr>
                  <a:spLocks/>
                </p:cNvSpPr>
                <p:nvPr/>
              </p:nvSpPr>
              <p:spPr bwMode="auto">
                <a:xfrm>
                  <a:off x="3305" y="3583"/>
                  <a:ext cx="3" cy="9"/>
                </a:xfrm>
                <a:custGeom>
                  <a:avLst/>
                  <a:gdLst/>
                  <a:ahLst/>
                  <a:cxnLst>
                    <a:cxn ang="0">
                      <a:pos x="8" y="33"/>
                    </a:cxn>
                    <a:cxn ang="0">
                      <a:pos x="3" y="33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8" y="33"/>
                    </a:cxn>
                  </a:cxnLst>
                  <a:rect l="0" t="0" r="r" b="b"/>
                  <a:pathLst>
                    <a:path w="8" h="33">
                      <a:moveTo>
                        <a:pt x="8" y="33"/>
                      </a:moveTo>
                      <a:lnTo>
                        <a:pt x="3" y="33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8" y="3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1" name="Freeform 39"/>
                <p:cNvSpPr>
                  <a:spLocks/>
                </p:cNvSpPr>
                <p:nvPr/>
              </p:nvSpPr>
              <p:spPr bwMode="auto">
                <a:xfrm>
                  <a:off x="3304" y="3573"/>
                  <a:ext cx="2" cy="10"/>
                </a:xfrm>
                <a:custGeom>
                  <a:avLst/>
                  <a:gdLst/>
                  <a:ahLst/>
                  <a:cxnLst>
                    <a:cxn ang="0">
                      <a:pos x="8" y="41"/>
                    </a:cxn>
                    <a:cxn ang="0">
                      <a:pos x="4" y="41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8" y="41"/>
                    </a:cxn>
                  </a:cxnLst>
                  <a:rect l="0" t="0" r="r" b="b"/>
                  <a:pathLst>
                    <a:path w="8" h="41">
                      <a:moveTo>
                        <a:pt x="8" y="41"/>
                      </a:moveTo>
                      <a:lnTo>
                        <a:pt x="4" y="4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8" y="4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2" name="Freeform 40"/>
                <p:cNvSpPr>
                  <a:spLocks/>
                </p:cNvSpPr>
                <p:nvPr/>
              </p:nvSpPr>
              <p:spPr bwMode="auto">
                <a:xfrm>
                  <a:off x="3294" y="3514"/>
                  <a:ext cx="11" cy="59"/>
                </a:xfrm>
                <a:custGeom>
                  <a:avLst/>
                  <a:gdLst/>
                  <a:ahLst/>
                  <a:cxnLst>
                    <a:cxn ang="0">
                      <a:pos x="33" y="238"/>
                    </a:cxn>
                    <a:cxn ang="0">
                      <a:pos x="29" y="238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33" y="238"/>
                    </a:cxn>
                  </a:cxnLst>
                  <a:rect l="0" t="0" r="r" b="b"/>
                  <a:pathLst>
                    <a:path w="33" h="238">
                      <a:moveTo>
                        <a:pt x="33" y="238"/>
                      </a:moveTo>
                      <a:lnTo>
                        <a:pt x="29" y="238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33" y="23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3" name="Freeform 41"/>
                <p:cNvSpPr>
                  <a:spLocks/>
                </p:cNvSpPr>
                <p:nvPr/>
              </p:nvSpPr>
              <p:spPr bwMode="auto">
                <a:xfrm>
                  <a:off x="3289" y="3486"/>
                  <a:ext cx="7" cy="28"/>
                </a:xfrm>
                <a:custGeom>
                  <a:avLst/>
                  <a:gdLst/>
                  <a:ahLst/>
                  <a:cxnLst>
                    <a:cxn ang="0">
                      <a:pos x="20" y="110"/>
                    </a:cxn>
                    <a:cxn ang="0">
                      <a:pos x="15" y="11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20" y="110"/>
                    </a:cxn>
                  </a:cxnLst>
                  <a:rect l="0" t="0" r="r" b="b"/>
                  <a:pathLst>
                    <a:path w="20" h="110">
                      <a:moveTo>
                        <a:pt x="20" y="110"/>
                      </a:moveTo>
                      <a:lnTo>
                        <a:pt x="15" y="11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0" y="11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4" name="Freeform 42"/>
                <p:cNvSpPr>
                  <a:spLocks/>
                </p:cNvSpPr>
                <p:nvPr/>
              </p:nvSpPr>
              <p:spPr bwMode="auto">
                <a:xfrm>
                  <a:off x="3288" y="3480"/>
                  <a:ext cx="2" cy="6"/>
                </a:xfrm>
                <a:custGeom>
                  <a:avLst/>
                  <a:gdLst/>
                  <a:ahLst/>
                  <a:cxnLst>
                    <a:cxn ang="0">
                      <a:pos x="8" y="25"/>
                    </a:cxn>
                    <a:cxn ang="0">
                      <a:pos x="4" y="25"/>
                    </a:cxn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8" y="25"/>
                    </a:cxn>
                  </a:cxnLst>
                  <a:rect l="0" t="0" r="r" b="b"/>
                  <a:pathLst>
                    <a:path w="8" h="25">
                      <a:moveTo>
                        <a:pt x="8" y="25"/>
                      </a:moveTo>
                      <a:lnTo>
                        <a:pt x="4" y="25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8" y="2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5" name="Freeform 43"/>
                <p:cNvSpPr>
                  <a:spLocks/>
                </p:cNvSpPr>
                <p:nvPr/>
              </p:nvSpPr>
              <p:spPr bwMode="auto">
                <a:xfrm>
                  <a:off x="3286" y="3474"/>
                  <a:ext cx="3" cy="6"/>
                </a:xfrm>
                <a:custGeom>
                  <a:avLst/>
                  <a:gdLst/>
                  <a:ahLst/>
                  <a:cxnLst>
                    <a:cxn ang="0">
                      <a:pos x="8" y="24"/>
                    </a:cxn>
                    <a:cxn ang="0">
                      <a:pos x="4" y="25"/>
                    </a:cxn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8" y="24"/>
                    </a:cxn>
                  </a:cxnLst>
                  <a:rect l="0" t="0" r="r" b="b"/>
                  <a:pathLst>
                    <a:path w="8" h="25">
                      <a:moveTo>
                        <a:pt x="8" y="24"/>
                      </a:moveTo>
                      <a:lnTo>
                        <a:pt x="4" y="25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8" y="2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6" name="Freeform 44"/>
                <p:cNvSpPr>
                  <a:spLocks/>
                </p:cNvSpPr>
                <p:nvPr/>
              </p:nvSpPr>
              <p:spPr bwMode="auto">
                <a:xfrm>
                  <a:off x="3285" y="3468"/>
                  <a:ext cx="3" cy="6"/>
                </a:xfrm>
                <a:custGeom>
                  <a:avLst/>
                  <a:gdLst/>
                  <a:ahLst/>
                  <a:cxnLst>
                    <a:cxn ang="0">
                      <a:pos x="8" y="23"/>
                    </a:cxn>
                    <a:cxn ang="0">
                      <a:pos x="4" y="24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8" y="23"/>
                    </a:cxn>
                  </a:cxnLst>
                  <a:rect l="0" t="0" r="r" b="b"/>
                  <a:pathLst>
                    <a:path w="8" h="24">
                      <a:moveTo>
                        <a:pt x="8" y="23"/>
                      </a:moveTo>
                      <a:lnTo>
                        <a:pt x="4" y="24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8" y="2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7" name="Freeform 45"/>
                <p:cNvSpPr>
                  <a:spLocks/>
                </p:cNvSpPr>
                <p:nvPr/>
              </p:nvSpPr>
              <p:spPr bwMode="auto">
                <a:xfrm>
                  <a:off x="3284" y="3463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8" y="21"/>
                    </a:cxn>
                    <a:cxn ang="0">
                      <a:pos x="4" y="23"/>
                    </a:cxn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8" y="21"/>
                    </a:cxn>
                  </a:cxnLst>
                  <a:rect l="0" t="0" r="r" b="b"/>
                  <a:pathLst>
                    <a:path w="8" h="23">
                      <a:moveTo>
                        <a:pt x="8" y="21"/>
                      </a:moveTo>
                      <a:lnTo>
                        <a:pt x="4" y="23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8" y="2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8" name="Freeform 46"/>
                <p:cNvSpPr>
                  <a:spLocks/>
                </p:cNvSpPr>
                <p:nvPr/>
              </p:nvSpPr>
              <p:spPr bwMode="auto">
                <a:xfrm>
                  <a:off x="3275" y="3439"/>
                  <a:ext cx="10" cy="24"/>
                </a:xfrm>
                <a:custGeom>
                  <a:avLst/>
                  <a:gdLst/>
                  <a:ahLst/>
                  <a:cxnLst>
                    <a:cxn ang="0">
                      <a:pos x="30" y="94"/>
                    </a:cxn>
                    <a:cxn ang="0">
                      <a:pos x="26" y="95"/>
                    </a:cxn>
                    <a:cxn ang="0">
                      <a:pos x="0" y="3"/>
                    </a:cxn>
                    <a:cxn ang="0">
                      <a:pos x="2" y="0"/>
                    </a:cxn>
                    <a:cxn ang="0">
                      <a:pos x="3" y="1"/>
                    </a:cxn>
                    <a:cxn ang="0">
                      <a:pos x="30" y="94"/>
                    </a:cxn>
                  </a:cxnLst>
                  <a:rect l="0" t="0" r="r" b="b"/>
                  <a:pathLst>
                    <a:path w="30" h="95">
                      <a:moveTo>
                        <a:pt x="30" y="94"/>
                      </a:moveTo>
                      <a:lnTo>
                        <a:pt x="26" y="95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0" y="9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89" name="Freeform 47"/>
                <p:cNvSpPr>
                  <a:spLocks/>
                </p:cNvSpPr>
                <p:nvPr/>
              </p:nvSpPr>
              <p:spPr bwMode="auto">
                <a:xfrm>
                  <a:off x="3274" y="3438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6" y="7"/>
                    </a:cxn>
                    <a:cxn ang="0">
                      <a:pos x="4" y="10"/>
                    </a:cxn>
                    <a:cxn ang="0">
                      <a:pos x="0" y="3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6" y="7"/>
                    </a:cxn>
                  </a:cxnLst>
                  <a:rect l="0" t="0" r="r" b="b"/>
                  <a:pathLst>
                    <a:path w="6" h="10">
                      <a:moveTo>
                        <a:pt x="6" y="7"/>
                      </a:moveTo>
                      <a:lnTo>
                        <a:pt x="4" y="10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0" name="Freeform 48"/>
                <p:cNvSpPr>
                  <a:spLocks/>
                </p:cNvSpPr>
                <p:nvPr/>
              </p:nvSpPr>
              <p:spPr bwMode="auto">
                <a:xfrm>
                  <a:off x="3254" y="3424"/>
                  <a:ext cx="20" cy="14"/>
                </a:xfrm>
                <a:custGeom>
                  <a:avLst/>
                  <a:gdLst/>
                  <a:ahLst/>
                  <a:cxnLst>
                    <a:cxn ang="0">
                      <a:pos x="62" y="54"/>
                    </a:cxn>
                    <a:cxn ang="0">
                      <a:pos x="60" y="57"/>
                    </a:cxn>
                    <a:cxn ang="0">
                      <a:pos x="1" y="4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62" y="54"/>
                    </a:cxn>
                  </a:cxnLst>
                  <a:rect l="0" t="0" r="r" b="b"/>
                  <a:pathLst>
                    <a:path w="62" h="57">
                      <a:moveTo>
                        <a:pt x="62" y="54"/>
                      </a:moveTo>
                      <a:lnTo>
                        <a:pt x="60" y="57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62" y="5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1" name="Freeform 49"/>
                <p:cNvSpPr>
                  <a:spLocks/>
                </p:cNvSpPr>
                <p:nvPr/>
              </p:nvSpPr>
              <p:spPr bwMode="auto">
                <a:xfrm>
                  <a:off x="3251" y="3416"/>
                  <a:ext cx="4" cy="9"/>
                </a:xfrm>
                <a:custGeom>
                  <a:avLst/>
                  <a:gdLst/>
                  <a:ahLst/>
                  <a:cxnLst>
                    <a:cxn ang="0">
                      <a:pos x="11" y="31"/>
                    </a:cxn>
                    <a:cxn ang="0">
                      <a:pos x="7" y="33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11" y="31"/>
                    </a:cxn>
                  </a:cxnLst>
                  <a:rect l="0" t="0" r="r" b="b"/>
                  <a:pathLst>
                    <a:path w="11" h="33">
                      <a:moveTo>
                        <a:pt x="11" y="31"/>
                      </a:moveTo>
                      <a:lnTo>
                        <a:pt x="7" y="3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1" y="3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2" name="Freeform 50"/>
                <p:cNvSpPr>
                  <a:spLocks/>
                </p:cNvSpPr>
                <p:nvPr/>
              </p:nvSpPr>
              <p:spPr bwMode="auto">
                <a:xfrm>
                  <a:off x="3251" y="3413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13"/>
                    </a:cxn>
                    <a:cxn ang="0">
                      <a:pos x="1" y="1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13"/>
                    </a:cxn>
                  </a:cxnLst>
                  <a:rect l="0" t="0" r="r" b="b"/>
                  <a:pathLst>
                    <a:path w="5" h="13">
                      <a:moveTo>
                        <a:pt x="5" y="13"/>
                      </a:moveTo>
                      <a:lnTo>
                        <a:pt x="1" y="1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1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3" name="Freeform 51"/>
                <p:cNvSpPr>
                  <a:spLocks/>
                </p:cNvSpPr>
                <p:nvPr/>
              </p:nvSpPr>
              <p:spPr bwMode="auto">
                <a:xfrm>
                  <a:off x="3250" y="3392"/>
                  <a:ext cx="2" cy="21"/>
                </a:xfrm>
                <a:custGeom>
                  <a:avLst/>
                  <a:gdLst/>
                  <a:ahLst/>
                  <a:cxnLst>
                    <a:cxn ang="0">
                      <a:pos x="7" y="84"/>
                    </a:cxn>
                    <a:cxn ang="0">
                      <a:pos x="3" y="84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7" y="84"/>
                    </a:cxn>
                  </a:cxnLst>
                  <a:rect l="0" t="0" r="r" b="b"/>
                  <a:pathLst>
                    <a:path w="7" h="84">
                      <a:moveTo>
                        <a:pt x="7" y="84"/>
                      </a:moveTo>
                      <a:lnTo>
                        <a:pt x="3" y="84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7" y="8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4" name="Freeform 52"/>
                <p:cNvSpPr>
                  <a:spLocks/>
                </p:cNvSpPr>
                <p:nvPr/>
              </p:nvSpPr>
              <p:spPr bwMode="auto">
                <a:xfrm>
                  <a:off x="3248" y="3378"/>
                  <a:ext cx="3" cy="14"/>
                </a:xfrm>
                <a:custGeom>
                  <a:avLst/>
                  <a:gdLst/>
                  <a:ahLst/>
                  <a:cxnLst>
                    <a:cxn ang="0">
                      <a:pos x="9" y="57"/>
                    </a:cxn>
                    <a:cxn ang="0">
                      <a:pos x="5" y="57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9" y="57"/>
                    </a:cxn>
                  </a:cxnLst>
                  <a:rect l="0" t="0" r="r" b="b"/>
                  <a:pathLst>
                    <a:path w="9" h="57">
                      <a:moveTo>
                        <a:pt x="9" y="57"/>
                      </a:moveTo>
                      <a:lnTo>
                        <a:pt x="5" y="5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9" y="5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5" name="Freeform 53"/>
                <p:cNvSpPr>
                  <a:spLocks/>
                </p:cNvSpPr>
                <p:nvPr/>
              </p:nvSpPr>
              <p:spPr bwMode="auto">
                <a:xfrm>
                  <a:off x="3246" y="3369"/>
                  <a:ext cx="4" cy="9"/>
                </a:xfrm>
                <a:custGeom>
                  <a:avLst/>
                  <a:gdLst/>
                  <a:ahLst/>
                  <a:cxnLst>
                    <a:cxn ang="0">
                      <a:pos x="11" y="34"/>
                    </a:cxn>
                    <a:cxn ang="0">
                      <a:pos x="7" y="34"/>
                    </a:cxn>
                    <a:cxn ang="0">
                      <a:pos x="0" y="2"/>
                    </a:cxn>
                    <a:cxn ang="0">
                      <a:pos x="5" y="0"/>
                    </a:cxn>
                    <a:cxn ang="0">
                      <a:pos x="5" y="1"/>
                    </a:cxn>
                    <a:cxn ang="0">
                      <a:pos x="11" y="34"/>
                    </a:cxn>
                  </a:cxnLst>
                  <a:rect l="0" t="0" r="r" b="b"/>
                  <a:pathLst>
                    <a:path w="11" h="34">
                      <a:moveTo>
                        <a:pt x="11" y="34"/>
                      </a:moveTo>
                      <a:lnTo>
                        <a:pt x="7" y="34"/>
                      </a:ln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11" y="3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6" name="Freeform 54"/>
                <p:cNvSpPr>
                  <a:spLocks/>
                </p:cNvSpPr>
                <p:nvPr/>
              </p:nvSpPr>
              <p:spPr bwMode="auto">
                <a:xfrm>
                  <a:off x="3236" y="3345"/>
                  <a:ext cx="12" cy="25"/>
                </a:xfrm>
                <a:custGeom>
                  <a:avLst/>
                  <a:gdLst/>
                  <a:ahLst/>
                  <a:cxnLst>
                    <a:cxn ang="0">
                      <a:pos x="36" y="97"/>
                    </a:cxn>
                    <a:cxn ang="0">
                      <a:pos x="31" y="9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36" y="97"/>
                    </a:cxn>
                  </a:cxnLst>
                  <a:rect l="0" t="0" r="r" b="b"/>
                  <a:pathLst>
                    <a:path w="36" h="99">
                      <a:moveTo>
                        <a:pt x="36" y="97"/>
                      </a:moveTo>
                      <a:lnTo>
                        <a:pt x="31" y="99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6" y="9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7" name="Freeform 55"/>
                <p:cNvSpPr>
                  <a:spLocks/>
                </p:cNvSpPr>
                <p:nvPr/>
              </p:nvSpPr>
              <p:spPr bwMode="auto">
                <a:xfrm>
                  <a:off x="3210" y="3306"/>
                  <a:ext cx="27" cy="40"/>
                </a:xfrm>
                <a:custGeom>
                  <a:avLst/>
                  <a:gdLst/>
                  <a:ahLst/>
                  <a:cxnLst>
                    <a:cxn ang="0">
                      <a:pos x="80" y="157"/>
                    </a:cxn>
                    <a:cxn ang="0">
                      <a:pos x="77" y="160"/>
                    </a:cxn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4" y="0"/>
                    </a:cxn>
                    <a:cxn ang="0">
                      <a:pos x="80" y="157"/>
                    </a:cxn>
                  </a:cxnLst>
                  <a:rect l="0" t="0" r="r" b="b"/>
                  <a:pathLst>
                    <a:path w="80" h="160">
                      <a:moveTo>
                        <a:pt x="80" y="157"/>
                      </a:moveTo>
                      <a:lnTo>
                        <a:pt x="77" y="160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4" y="0"/>
                      </a:lnTo>
                      <a:lnTo>
                        <a:pt x="80" y="15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8" name="Freeform 56"/>
                <p:cNvSpPr>
                  <a:spLocks/>
                </p:cNvSpPr>
                <p:nvPr/>
              </p:nvSpPr>
              <p:spPr bwMode="auto">
                <a:xfrm>
                  <a:off x="3205" y="3298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18" y="30"/>
                    </a:cxn>
                    <a:cxn ang="0">
                      <a:pos x="14" y="33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18" y="30"/>
                    </a:cxn>
                  </a:cxnLst>
                  <a:rect l="0" t="0" r="r" b="b"/>
                  <a:pathLst>
                    <a:path w="18" h="33">
                      <a:moveTo>
                        <a:pt x="18" y="30"/>
                      </a:moveTo>
                      <a:lnTo>
                        <a:pt x="14" y="33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99" name="Freeform 57"/>
                <p:cNvSpPr>
                  <a:spLocks/>
                </p:cNvSpPr>
                <p:nvPr/>
              </p:nvSpPr>
              <p:spPr bwMode="auto">
                <a:xfrm>
                  <a:off x="3196" y="3283"/>
                  <a:ext cx="10" cy="16"/>
                </a:xfrm>
                <a:custGeom>
                  <a:avLst/>
                  <a:gdLst/>
                  <a:ahLst/>
                  <a:cxnLst>
                    <a:cxn ang="0">
                      <a:pos x="30" y="63"/>
                    </a:cxn>
                    <a:cxn ang="0">
                      <a:pos x="27" y="65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4" y="0"/>
                    </a:cxn>
                    <a:cxn ang="0">
                      <a:pos x="30" y="63"/>
                    </a:cxn>
                  </a:cxnLst>
                  <a:rect l="0" t="0" r="r" b="b"/>
                  <a:pathLst>
                    <a:path w="30" h="65">
                      <a:moveTo>
                        <a:pt x="30" y="63"/>
                      </a:moveTo>
                      <a:lnTo>
                        <a:pt x="27" y="65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4" y="0"/>
                      </a:lnTo>
                      <a:lnTo>
                        <a:pt x="30" y="6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0" name="Freeform 58"/>
                <p:cNvSpPr>
                  <a:spLocks/>
                </p:cNvSpPr>
                <p:nvPr/>
              </p:nvSpPr>
              <p:spPr bwMode="auto">
                <a:xfrm>
                  <a:off x="3189" y="3260"/>
                  <a:ext cx="9" cy="23"/>
                </a:xfrm>
                <a:custGeom>
                  <a:avLst/>
                  <a:gdLst/>
                  <a:ahLst/>
                  <a:cxnLst>
                    <a:cxn ang="0">
                      <a:pos x="26" y="90"/>
                    </a:cxn>
                    <a:cxn ang="0">
                      <a:pos x="22" y="93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26" y="90"/>
                    </a:cxn>
                  </a:cxnLst>
                  <a:rect l="0" t="0" r="r" b="b"/>
                  <a:pathLst>
                    <a:path w="26" h="93">
                      <a:moveTo>
                        <a:pt x="26" y="90"/>
                      </a:moveTo>
                      <a:lnTo>
                        <a:pt x="22" y="9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26" y="9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1" name="Freeform 59"/>
                <p:cNvSpPr>
                  <a:spLocks/>
                </p:cNvSpPr>
                <p:nvPr/>
              </p:nvSpPr>
              <p:spPr bwMode="auto">
                <a:xfrm>
                  <a:off x="3189" y="3256"/>
                  <a:ext cx="1" cy="4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1" y="1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5" h="15">
                      <a:moveTo>
                        <a:pt x="5" y="15"/>
                      </a:moveTo>
                      <a:lnTo>
                        <a:pt x="1" y="1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2" name="Freeform 60"/>
                <p:cNvSpPr>
                  <a:spLocks/>
                </p:cNvSpPr>
                <p:nvPr/>
              </p:nvSpPr>
              <p:spPr bwMode="auto">
                <a:xfrm>
                  <a:off x="3188" y="3251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5" y="22"/>
                    </a:cxn>
                    <a:cxn ang="0">
                      <a:pos x="1" y="22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5" y="22"/>
                    </a:cxn>
                  </a:cxnLst>
                  <a:rect l="0" t="0" r="r" b="b"/>
                  <a:pathLst>
                    <a:path w="5" h="22">
                      <a:moveTo>
                        <a:pt x="5" y="22"/>
                      </a:moveTo>
                      <a:lnTo>
                        <a:pt x="1" y="2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5" y="2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3" name="Freeform 61"/>
                <p:cNvSpPr>
                  <a:spLocks/>
                </p:cNvSpPr>
                <p:nvPr/>
              </p:nvSpPr>
              <p:spPr bwMode="auto">
                <a:xfrm>
                  <a:off x="3188" y="3246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6" y="20"/>
                    </a:cxn>
                    <a:cxn ang="0">
                      <a:pos x="2" y="2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6" y="20"/>
                    </a:cxn>
                  </a:cxnLst>
                  <a:rect l="0" t="0" r="r" b="b"/>
                  <a:pathLst>
                    <a:path w="6" h="20">
                      <a:moveTo>
                        <a:pt x="6" y="20"/>
                      </a:moveTo>
                      <a:lnTo>
                        <a:pt x="2" y="2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6" y="2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4" name="Freeform 62"/>
                <p:cNvSpPr>
                  <a:spLocks/>
                </p:cNvSpPr>
                <p:nvPr/>
              </p:nvSpPr>
              <p:spPr bwMode="auto">
                <a:xfrm>
                  <a:off x="3187" y="3239"/>
                  <a:ext cx="2" cy="7"/>
                </a:xfrm>
                <a:custGeom>
                  <a:avLst/>
                  <a:gdLst/>
                  <a:ahLst/>
                  <a:cxnLst>
                    <a:cxn ang="0">
                      <a:pos x="7" y="28"/>
                    </a:cxn>
                    <a:cxn ang="0">
                      <a:pos x="3" y="28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7" y="28"/>
                    </a:cxn>
                  </a:cxnLst>
                  <a:rect l="0" t="0" r="r" b="b"/>
                  <a:pathLst>
                    <a:path w="7" h="28">
                      <a:moveTo>
                        <a:pt x="7" y="28"/>
                      </a:moveTo>
                      <a:lnTo>
                        <a:pt x="3" y="28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7" y="2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5" name="Freeform 63"/>
                <p:cNvSpPr>
                  <a:spLocks/>
                </p:cNvSpPr>
                <p:nvPr/>
              </p:nvSpPr>
              <p:spPr bwMode="auto">
                <a:xfrm>
                  <a:off x="3184" y="3226"/>
                  <a:ext cx="4" cy="13"/>
                </a:xfrm>
                <a:custGeom>
                  <a:avLst/>
                  <a:gdLst/>
                  <a:ahLst/>
                  <a:cxnLst>
                    <a:cxn ang="0">
                      <a:pos x="12" y="52"/>
                    </a:cxn>
                    <a:cxn ang="0">
                      <a:pos x="8" y="5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12" y="52"/>
                    </a:cxn>
                  </a:cxnLst>
                  <a:rect l="0" t="0" r="r" b="b"/>
                  <a:pathLst>
                    <a:path w="12" h="52">
                      <a:moveTo>
                        <a:pt x="12" y="52"/>
                      </a:moveTo>
                      <a:lnTo>
                        <a:pt x="8" y="5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2" y="5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6" name="Freeform 64"/>
                <p:cNvSpPr>
                  <a:spLocks/>
                </p:cNvSpPr>
                <p:nvPr/>
              </p:nvSpPr>
              <p:spPr bwMode="auto">
                <a:xfrm>
                  <a:off x="3182" y="3216"/>
                  <a:ext cx="3" cy="10"/>
                </a:xfrm>
                <a:custGeom>
                  <a:avLst/>
                  <a:gdLst/>
                  <a:ahLst/>
                  <a:cxnLst>
                    <a:cxn ang="0">
                      <a:pos x="9" y="41"/>
                    </a:cxn>
                    <a:cxn ang="0">
                      <a:pos x="5" y="41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9" y="41"/>
                    </a:cxn>
                  </a:cxnLst>
                  <a:rect l="0" t="0" r="r" b="b"/>
                  <a:pathLst>
                    <a:path w="9" h="41">
                      <a:moveTo>
                        <a:pt x="9" y="41"/>
                      </a:moveTo>
                      <a:lnTo>
                        <a:pt x="5" y="41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9" y="4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7" name="Freeform 65"/>
                <p:cNvSpPr>
                  <a:spLocks/>
                </p:cNvSpPr>
                <p:nvPr/>
              </p:nvSpPr>
              <p:spPr bwMode="auto">
                <a:xfrm>
                  <a:off x="3174" y="3154"/>
                  <a:ext cx="10" cy="62"/>
                </a:xfrm>
                <a:custGeom>
                  <a:avLst/>
                  <a:gdLst/>
                  <a:ahLst/>
                  <a:cxnLst>
                    <a:cxn ang="0">
                      <a:pos x="29" y="244"/>
                    </a:cxn>
                    <a:cxn ang="0">
                      <a:pos x="25" y="24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29" y="244"/>
                    </a:cxn>
                  </a:cxnLst>
                  <a:rect l="0" t="0" r="r" b="b"/>
                  <a:pathLst>
                    <a:path w="29" h="244">
                      <a:moveTo>
                        <a:pt x="29" y="244"/>
                      </a:moveTo>
                      <a:lnTo>
                        <a:pt x="25" y="24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29" y="24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" name="Freeform 66"/>
                <p:cNvSpPr>
                  <a:spLocks/>
                </p:cNvSpPr>
                <p:nvPr/>
              </p:nvSpPr>
              <p:spPr bwMode="auto">
                <a:xfrm>
                  <a:off x="3174" y="3136"/>
                  <a:ext cx="3" cy="18"/>
                </a:xfrm>
                <a:custGeom>
                  <a:avLst/>
                  <a:gdLst/>
                  <a:ahLst/>
                  <a:cxnLst>
                    <a:cxn ang="0">
                      <a:pos x="5" y="73"/>
                    </a:cxn>
                    <a:cxn ang="0">
                      <a:pos x="0" y="73"/>
                    </a:cxn>
                    <a:cxn ang="0">
                      <a:pos x="4" y="1"/>
                    </a:cxn>
                    <a:cxn ang="0">
                      <a:pos x="5" y="0"/>
                    </a:cxn>
                    <a:cxn ang="0">
                      <a:pos x="8" y="2"/>
                    </a:cxn>
                    <a:cxn ang="0">
                      <a:pos x="5" y="73"/>
                    </a:cxn>
                  </a:cxnLst>
                  <a:rect l="0" t="0" r="r" b="b"/>
                  <a:pathLst>
                    <a:path w="8" h="73">
                      <a:moveTo>
                        <a:pt x="5" y="73"/>
                      </a:moveTo>
                      <a:lnTo>
                        <a:pt x="0" y="73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8" y="2"/>
                      </a:lnTo>
                      <a:lnTo>
                        <a:pt x="5" y="7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9" name="Freeform 67"/>
                <p:cNvSpPr>
                  <a:spLocks/>
                </p:cNvSpPr>
                <p:nvPr/>
              </p:nvSpPr>
              <p:spPr bwMode="auto">
                <a:xfrm>
                  <a:off x="3176" y="3122"/>
                  <a:ext cx="11" cy="15"/>
                </a:xfrm>
                <a:custGeom>
                  <a:avLst/>
                  <a:gdLst/>
                  <a:ahLst/>
                  <a:cxnLst>
                    <a:cxn ang="0">
                      <a:pos x="3" y="59"/>
                    </a:cxn>
                    <a:cxn ang="0">
                      <a:pos x="0" y="57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33" y="2"/>
                    </a:cxn>
                    <a:cxn ang="0">
                      <a:pos x="3" y="59"/>
                    </a:cxn>
                  </a:cxnLst>
                  <a:rect l="0" t="0" r="r" b="b"/>
                  <a:pathLst>
                    <a:path w="33" h="59">
                      <a:moveTo>
                        <a:pt x="3" y="59"/>
                      </a:moveTo>
                      <a:lnTo>
                        <a:pt x="0" y="57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3" y="2"/>
                      </a:lnTo>
                      <a:lnTo>
                        <a:pt x="3" y="5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0" name="Freeform 68"/>
                <p:cNvSpPr>
                  <a:spLocks/>
                </p:cNvSpPr>
                <p:nvPr/>
              </p:nvSpPr>
              <p:spPr bwMode="auto">
                <a:xfrm>
                  <a:off x="3186" y="3115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3" y="30"/>
                    </a:cxn>
                    <a:cxn ang="0">
                      <a:pos x="0" y="28"/>
                    </a:cxn>
                    <a:cxn ang="0">
                      <a:pos x="25" y="1"/>
                    </a:cxn>
                    <a:cxn ang="0">
                      <a:pos x="26" y="0"/>
                    </a:cxn>
                    <a:cxn ang="0">
                      <a:pos x="27" y="5"/>
                    </a:cxn>
                    <a:cxn ang="0">
                      <a:pos x="3" y="30"/>
                    </a:cxn>
                  </a:cxnLst>
                  <a:rect l="0" t="0" r="r" b="b"/>
                  <a:pathLst>
                    <a:path w="27" h="30">
                      <a:moveTo>
                        <a:pt x="3" y="30"/>
                      </a:moveTo>
                      <a:lnTo>
                        <a:pt x="0" y="28"/>
                      </a:lnTo>
                      <a:lnTo>
                        <a:pt x="25" y="1"/>
                      </a:lnTo>
                      <a:lnTo>
                        <a:pt x="26" y="0"/>
                      </a:lnTo>
                      <a:lnTo>
                        <a:pt x="27" y="5"/>
                      </a:lnTo>
                      <a:lnTo>
                        <a:pt x="3" y="3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1" name="Freeform 69"/>
                <p:cNvSpPr>
                  <a:spLocks/>
                </p:cNvSpPr>
                <p:nvPr/>
              </p:nvSpPr>
              <p:spPr bwMode="auto">
                <a:xfrm>
                  <a:off x="3194" y="3115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6" y="4"/>
                    </a:cxn>
                    <a:cxn ang="0">
                      <a:pos x="4" y="5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6" h="5">
                      <a:moveTo>
                        <a:pt x="1" y="5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6" y="4"/>
                      </a:lnTo>
                      <a:lnTo>
                        <a:pt x="4" y="5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2" name="Freeform 70"/>
                <p:cNvSpPr>
                  <a:spLocks/>
                </p:cNvSpPr>
                <p:nvPr/>
              </p:nvSpPr>
              <p:spPr bwMode="auto">
                <a:xfrm>
                  <a:off x="3195" y="3115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4" y="3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4" h="6">
                      <a:moveTo>
                        <a:pt x="3" y="6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4" y="3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3" name="Freeform 71"/>
                <p:cNvSpPr>
                  <a:spLocks/>
                </p:cNvSpPr>
                <p:nvPr/>
              </p:nvSpPr>
              <p:spPr bwMode="auto">
                <a:xfrm>
                  <a:off x="3196" y="311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4" y="2"/>
                    </a:cxn>
                    <a:cxn ang="0">
                      <a:pos x="4" y="2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4" h="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4" name="Freeform 72"/>
                <p:cNvSpPr>
                  <a:spLocks/>
                </p:cNvSpPr>
                <p:nvPr/>
              </p:nvSpPr>
              <p:spPr bwMode="auto">
                <a:xfrm>
                  <a:off x="3196" y="3113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1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4" h="5">
                      <a:moveTo>
                        <a:pt x="3" y="5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5" name="Freeform 73"/>
                <p:cNvSpPr>
                  <a:spLocks/>
                </p:cNvSpPr>
                <p:nvPr/>
              </p:nvSpPr>
              <p:spPr bwMode="auto">
                <a:xfrm>
                  <a:off x="3196" y="3111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4" y="8"/>
                    </a:cxn>
                    <a:cxn ang="0">
                      <a:pos x="0" y="8"/>
                    </a:cxn>
                    <a:cxn ang="0">
                      <a:pos x="0" y="3"/>
                    </a:cxn>
                    <a:cxn ang="0">
                      <a:pos x="2" y="0"/>
                    </a:cxn>
                    <a:cxn ang="0">
                      <a:pos x="4" y="5"/>
                    </a:cxn>
                    <a:cxn ang="0">
                      <a:pos x="4" y="8"/>
                    </a:cxn>
                  </a:cxnLst>
                  <a:rect l="0" t="0" r="r" b="b"/>
                  <a:pathLst>
                    <a:path w="4" h="8">
                      <a:moveTo>
                        <a:pt x="4" y="8"/>
                      </a:move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4" y="5"/>
                      </a:lnTo>
                      <a:lnTo>
                        <a:pt x="4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6" name="Freeform 74"/>
                <p:cNvSpPr>
                  <a:spLocks/>
                </p:cNvSpPr>
                <p:nvPr/>
              </p:nvSpPr>
              <p:spPr bwMode="auto">
                <a:xfrm>
                  <a:off x="3197" y="3111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2" y="5"/>
                    </a:cxn>
                    <a:cxn ang="0">
                      <a:pos x="0" y="0"/>
                    </a:cxn>
                    <a:cxn ang="0">
                      <a:pos x="10" y="0"/>
                    </a:cxn>
                    <a:cxn ang="0">
                      <a:pos x="13" y="4"/>
                    </a:cxn>
                    <a:cxn ang="0">
                      <a:pos x="11" y="5"/>
                    </a:cxn>
                    <a:cxn ang="0">
                      <a:pos x="2" y="5"/>
                    </a:cxn>
                  </a:cxnLst>
                  <a:rect l="0" t="0" r="r" b="b"/>
                  <a:pathLst>
                    <a:path w="13" h="5">
                      <a:moveTo>
                        <a:pt x="2" y="5"/>
                      </a:move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13" y="4"/>
                      </a:lnTo>
                      <a:lnTo>
                        <a:pt x="11" y="5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7" name="Freeform 75"/>
                <p:cNvSpPr>
                  <a:spLocks/>
                </p:cNvSpPr>
                <p:nvPr/>
              </p:nvSpPr>
              <p:spPr bwMode="auto">
                <a:xfrm>
                  <a:off x="3200" y="3097"/>
                  <a:ext cx="12" cy="15"/>
                </a:xfrm>
                <a:custGeom>
                  <a:avLst/>
                  <a:gdLst/>
                  <a:ahLst/>
                  <a:cxnLst>
                    <a:cxn ang="0">
                      <a:pos x="3" y="61"/>
                    </a:cxn>
                    <a:cxn ang="0">
                      <a:pos x="0" y="57"/>
                    </a:cxn>
                    <a:cxn ang="0">
                      <a:pos x="35" y="0"/>
                    </a:cxn>
                    <a:cxn ang="0">
                      <a:pos x="35" y="0"/>
                    </a:cxn>
                    <a:cxn ang="0">
                      <a:pos x="37" y="3"/>
                    </a:cxn>
                    <a:cxn ang="0">
                      <a:pos x="3" y="61"/>
                    </a:cxn>
                  </a:cxnLst>
                  <a:rect l="0" t="0" r="r" b="b"/>
                  <a:pathLst>
                    <a:path w="37" h="61">
                      <a:moveTo>
                        <a:pt x="3" y="61"/>
                      </a:moveTo>
                      <a:lnTo>
                        <a:pt x="0" y="57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7" y="3"/>
                      </a:lnTo>
                      <a:lnTo>
                        <a:pt x="3" y="6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8" name="Freeform 76"/>
                <p:cNvSpPr>
                  <a:spLocks/>
                </p:cNvSpPr>
                <p:nvPr/>
              </p:nvSpPr>
              <p:spPr bwMode="auto">
                <a:xfrm>
                  <a:off x="3212" y="3095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0" y="9"/>
                    </a:cxn>
                    <a:cxn ang="0">
                      <a:pos x="8" y="1"/>
                    </a:cxn>
                    <a:cxn ang="0">
                      <a:pos x="9" y="0"/>
                    </a:cxn>
                    <a:cxn ang="0">
                      <a:pos x="10" y="5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10" h="12">
                      <a:moveTo>
                        <a:pt x="2" y="12"/>
                      </a:moveTo>
                      <a:lnTo>
                        <a:pt x="0" y="9"/>
                      </a:lnTo>
                      <a:lnTo>
                        <a:pt x="8" y="1"/>
                      </a:lnTo>
                      <a:lnTo>
                        <a:pt x="9" y="0"/>
                      </a:lnTo>
                      <a:lnTo>
                        <a:pt x="10" y="5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19" name="Freeform 77"/>
                <p:cNvSpPr>
                  <a:spLocks/>
                </p:cNvSpPr>
                <p:nvPr/>
              </p:nvSpPr>
              <p:spPr bwMode="auto">
                <a:xfrm>
                  <a:off x="3215" y="3095"/>
                  <a:ext cx="9" cy="1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26" y="1"/>
                    </a:cxn>
                    <a:cxn ang="0">
                      <a:pos x="27" y="1"/>
                    </a:cxn>
                    <a:cxn ang="0">
                      <a:pos x="26" y="6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27" h="6">
                      <a:moveTo>
                        <a:pt x="1" y="5"/>
                      </a:moveTo>
                      <a:lnTo>
                        <a:pt x="0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6" y="6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0" name="Freeform 78"/>
                <p:cNvSpPr>
                  <a:spLocks/>
                </p:cNvSpPr>
                <p:nvPr/>
              </p:nvSpPr>
              <p:spPr bwMode="auto">
                <a:xfrm>
                  <a:off x="3223" y="3095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11" y="4"/>
                    </a:cxn>
                    <a:cxn ang="0">
                      <a:pos x="11" y="5"/>
                    </a:cxn>
                    <a:cxn ang="0">
                      <a:pos x="9" y="9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1" h="9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9" y="9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1" name="Freeform 79"/>
                <p:cNvSpPr>
                  <a:spLocks/>
                </p:cNvSpPr>
                <p:nvPr/>
              </p:nvSpPr>
              <p:spPr bwMode="auto">
                <a:xfrm>
                  <a:off x="3226" y="3096"/>
                  <a:ext cx="23" cy="1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68" y="43"/>
                    </a:cxn>
                    <a:cxn ang="0">
                      <a:pos x="68" y="43"/>
                    </a:cxn>
                    <a:cxn ang="0">
                      <a:pos x="66" y="4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68" h="47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68" y="43"/>
                      </a:lnTo>
                      <a:lnTo>
                        <a:pt x="68" y="43"/>
                      </a:lnTo>
                      <a:lnTo>
                        <a:pt x="66" y="4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2" name="Freeform 80"/>
                <p:cNvSpPr>
                  <a:spLocks/>
                </p:cNvSpPr>
                <p:nvPr/>
              </p:nvSpPr>
              <p:spPr bwMode="auto">
                <a:xfrm>
                  <a:off x="3248" y="3107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5" y="3"/>
                    </a:cxn>
                    <a:cxn ang="0">
                      <a:pos x="4" y="8"/>
                    </a:cxn>
                    <a:cxn ang="0">
                      <a:pos x="3" y="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5" h="8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5" y="3"/>
                      </a:lnTo>
                      <a:lnTo>
                        <a:pt x="4" y="8"/>
                      </a:lnTo>
                      <a:lnTo>
                        <a:pt x="3" y="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3" name="Freeform 81"/>
                <p:cNvSpPr>
                  <a:spLocks/>
                </p:cNvSpPr>
                <p:nvPr/>
              </p:nvSpPr>
              <p:spPr bwMode="auto">
                <a:xfrm>
                  <a:off x="3250" y="310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4" y="2"/>
                    </a:cxn>
                    <a:cxn ang="0">
                      <a:pos x="2" y="2"/>
                    </a:cxn>
                    <a:cxn ang="0">
                      <a:pos x="2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" h="5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4" name="Freeform 82"/>
                <p:cNvSpPr>
                  <a:spLocks/>
                </p:cNvSpPr>
                <p:nvPr/>
              </p:nvSpPr>
              <p:spPr bwMode="auto">
                <a:xfrm>
                  <a:off x="3250" y="310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4" y="0"/>
                    </a:cxn>
                    <a:cxn ang="0">
                      <a:pos x="4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2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5" name="Freeform 83"/>
                <p:cNvSpPr>
                  <a:spLocks/>
                </p:cNvSpPr>
                <p:nvPr/>
              </p:nvSpPr>
              <p:spPr bwMode="auto">
                <a:xfrm>
                  <a:off x="3250" y="3109"/>
                  <a:ext cx="4" cy="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13" y="99"/>
                    </a:cxn>
                    <a:cxn ang="0">
                      <a:pos x="9" y="100"/>
                    </a:cxn>
                    <a:cxn ang="0">
                      <a:pos x="9" y="9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" h="100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13" y="99"/>
                      </a:lnTo>
                      <a:lnTo>
                        <a:pt x="9" y="100"/>
                      </a:lnTo>
                      <a:lnTo>
                        <a:pt x="9" y="9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6" name="Freeform 84"/>
                <p:cNvSpPr>
                  <a:spLocks/>
                </p:cNvSpPr>
                <p:nvPr/>
              </p:nvSpPr>
              <p:spPr bwMode="auto">
                <a:xfrm>
                  <a:off x="3253" y="3134"/>
                  <a:ext cx="3" cy="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10" y="33"/>
                    </a:cxn>
                    <a:cxn ang="0">
                      <a:pos x="6" y="35"/>
                    </a:cxn>
                    <a:cxn ang="0">
                      <a:pos x="6" y="35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0" h="35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10" y="33"/>
                      </a:lnTo>
                      <a:lnTo>
                        <a:pt x="6" y="35"/>
                      </a:lnTo>
                      <a:lnTo>
                        <a:pt x="6" y="3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7" name="Freeform 85"/>
                <p:cNvSpPr>
                  <a:spLocks/>
                </p:cNvSpPr>
                <p:nvPr/>
              </p:nvSpPr>
              <p:spPr bwMode="auto">
                <a:xfrm>
                  <a:off x="3255" y="3142"/>
                  <a:ext cx="3" cy="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11" y="35"/>
                    </a:cxn>
                    <a:cxn ang="0">
                      <a:pos x="7" y="36"/>
                    </a:cxn>
                    <a:cxn ang="0">
                      <a:pos x="7" y="3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1" h="36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11" y="35"/>
                      </a:lnTo>
                      <a:lnTo>
                        <a:pt x="7" y="36"/>
                      </a:lnTo>
                      <a:lnTo>
                        <a:pt x="7" y="3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8" name="Freeform 86"/>
                <p:cNvSpPr>
                  <a:spLocks/>
                </p:cNvSpPr>
                <p:nvPr/>
              </p:nvSpPr>
              <p:spPr bwMode="auto">
                <a:xfrm>
                  <a:off x="3257" y="3150"/>
                  <a:ext cx="4" cy="9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13" y="34"/>
                    </a:cxn>
                    <a:cxn ang="0">
                      <a:pos x="9" y="36"/>
                    </a:cxn>
                    <a:cxn ang="0">
                      <a:pos x="9" y="36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3" h="36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13" y="34"/>
                      </a:lnTo>
                      <a:lnTo>
                        <a:pt x="9" y="36"/>
                      </a:lnTo>
                      <a:lnTo>
                        <a:pt x="9" y="36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29" name="Freeform 87"/>
                <p:cNvSpPr>
                  <a:spLocks/>
                </p:cNvSpPr>
                <p:nvPr/>
              </p:nvSpPr>
              <p:spPr bwMode="auto">
                <a:xfrm>
                  <a:off x="3260" y="3159"/>
                  <a:ext cx="7" cy="1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21" y="72"/>
                    </a:cxn>
                    <a:cxn ang="0">
                      <a:pos x="21" y="72"/>
                    </a:cxn>
                    <a:cxn ang="0">
                      <a:pos x="17" y="73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1" h="73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21" y="72"/>
                      </a:lnTo>
                      <a:lnTo>
                        <a:pt x="21" y="72"/>
                      </a:lnTo>
                      <a:lnTo>
                        <a:pt x="17" y="7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0" name="Freeform 88"/>
                <p:cNvSpPr>
                  <a:spLocks/>
                </p:cNvSpPr>
                <p:nvPr/>
              </p:nvSpPr>
              <p:spPr bwMode="auto">
                <a:xfrm>
                  <a:off x="3266" y="3177"/>
                  <a:ext cx="7" cy="19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22" y="73"/>
                    </a:cxn>
                    <a:cxn ang="0">
                      <a:pos x="22" y="73"/>
                    </a:cxn>
                    <a:cxn ang="0">
                      <a:pos x="18" y="74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22" h="74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22" y="73"/>
                      </a:lnTo>
                      <a:lnTo>
                        <a:pt x="22" y="73"/>
                      </a:lnTo>
                      <a:lnTo>
                        <a:pt x="18" y="7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1" name="Freeform 89"/>
                <p:cNvSpPr>
                  <a:spLocks/>
                </p:cNvSpPr>
                <p:nvPr/>
              </p:nvSpPr>
              <p:spPr bwMode="auto">
                <a:xfrm>
                  <a:off x="3272" y="3195"/>
                  <a:ext cx="4" cy="10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12" y="37"/>
                    </a:cxn>
                    <a:cxn ang="0">
                      <a:pos x="12" y="37"/>
                    </a:cxn>
                    <a:cxn ang="0">
                      <a:pos x="8" y="39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2" h="39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12" y="37"/>
                      </a:lnTo>
                      <a:lnTo>
                        <a:pt x="12" y="37"/>
                      </a:lnTo>
                      <a:lnTo>
                        <a:pt x="8" y="3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2" name="Freeform 90"/>
                <p:cNvSpPr>
                  <a:spLocks/>
                </p:cNvSpPr>
                <p:nvPr/>
              </p:nvSpPr>
              <p:spPr bwMode="auto">
                <a:xfrm>
                  <a:off x="3274" y="3205"/>
                  <a:ext cx="4" cy="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11" y="37"/>
                    </a:cxn>
                    <a:cxn ang="0">
                      <a:pos x="11" y="37"/>
                    </a:cxn>
                    <a:cxn ang="0">
                      <a:pos x="7" y="39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1" h="39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11" y="37"/>
                      </a:lnTo>
                      <a:lnTo>
                        <a:pt x="11" y="37"/>
                      </a:lnTo>
                      <a:lnTo>
                        <a:pt x="7" y="3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3" name="Freeform 91"/>
                <p:cNvSpPr>
                  <a:spLocks/>
                </p:cNvSpPr>
                <p:nvPr/>
              </p:nvSpPr>
              <p:spPr bwMode="auto">
                <a:xfrm>
                  <a:off x="3277" y="3214"/>
                  <a:ext cx="3" cy="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10" y="39"/>
                    </a:cxn>
                    <a:cxn ang="0">
                      <a:pos x="10" y="39"/>
                    </a:cxn>
                    <a:cxn ang="0">
                      <a:pos x="6" y="39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0" h="39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10" y="39"/>
                      </a:lnTo>
                      <a:lnTo>
                        <a:pt x="10" y="39"/>
                      </a:lnTo>
                      <a:lnTo>
                        <a:pt x="6" y="3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4" name="Freeform 92"/>
                <p:cNvSpPr>
                  <a:spLocks/>
                </p:cNvSpPr>
                <p:nvPr/>
              </p:nvSpPr>
              <p:spPr bwMode="auto">
                <a:xfrm>
                  <a:off x="3279" y="3223"/>
                  <a:ext cx="4" cy="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13" y="80"/>
                    </a:cxn>
                    <a:cxn ang="0">
                      <a:pos x="13" y="80"/>
                    </a:cxn>
                    <a:cxn ang="0">
                      <a:pos x="8" y="8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" h="80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13" y="80"/>
                      </a:lnTo>
                      <a:lnTo>
                        <a:pt x="13" y="80"/>
                      </a:lnTo>
                      <a:lnTo>
                        <a:pt x="8" y="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5" name="Freeform 93"/>
                <p:cNvSpPr>
                  <a:spLocks/>
                </p:cNvSpPr>
                <p:nvPr/>
              </p:nvSpPr>
              <p:spPr bwMode="auto">
                <a:xfrm>
                  <a:off x="3281" y="3243"/>
                  <a:ext cx="3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9" y="42"/>
                    </a:cxn>
                    <a:cxn ang="0">
                      <a:pos x="6" y="43"/>
                    </a:cxn>
                    <a:cxn ang="0">
                      <a:pos x="5" y="4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" h="43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42"/>
                      </a:lnTo>
                      <a:lnTo>
                        <a:pt x="6" y="43"/>
                      </a:lnTo>
                      <a:lnTo>
                        <a:pt x="5" y="4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6" name="Freeform 94"/>
                <p:cNvSpPr>
                  <a:spLocks/>
                </p:cNvSpPr>
                <p:nvPr/>
              </p:nvSpPr>
              <p:spPr bwMode="auto">
                <a:xfrm>
                  <a:off x="3283" y="3254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5" y="3"/>
                    </a:cxn>
                    <a:cxn ang="0">
                      <a:pos x="5" y="3"/>
                    </a:cxn>
                    <a:cxn ang="0">
                      <a:pos x="2" y="5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5" h="5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7" name="Freeform 95"/>
                <p:cNvSpPr>
                  <a:spLocks/>
                </p:cNvSpPr>
                <p:nvPr/>
              </p:nvSpPr>
              <p:spPr bwMode="auto">
                <a:xfrm>
                  <a:off x="3284" y="3255"/>
                  <a:ext cx="5" cy="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15" y="36"/>
                    </a:cxn>
                    <a:cxn ang="0">
                      <a:pos x="15" y="37"/>
                    </a:cxn>
                    <a:cxn ang="0">
                      <a:pos x="11" y="38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5" h="38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5" y="36"/>
                      </a:lnTo>
                      <a:lnTo>
                        <a:pt x="15" y="37"/>
                      </a:lnTo>
                      <a:lnTo>
                        <a:pt x="11" y="38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8" name="Freeform 96"/>
                <p:cNvSpPr>
                  <a:spLocks/>
                </p:cNvSpPr>
                <p:nvPr/>
              </p:nvSpPr>
              <p:spPr bwMode="auto">
                <a:xfrm>
                  <a:off x="3288" y="3264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10" y="28"/>
                    </a:cxn>
                    <a:cxn ang="0">
                      <a:pos x="10" y="28"/>
                    </a:cxn>
                    <a:cxn ang="0">
                      <a:pos x="6" y="29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0" h="29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10" y="28"/>
                      </a:lnTo>
                      <a:lnTo>
                        <a:pt x="10" y="28"/>
                      </a:lnTo>
                      <a:lnTo>
                        <a:pt x="6" y="2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39" name="Freeform 97"/>
                <p:cNvSpPr>
                  <a:spLocks/>
                </p:cNvSpPr>
                <p:nvPr/>
              </p:nvSpPr>
              <p:spPr bwMode="auto">
                <a:xfrm>
                  <a:off x="3290" y="3271"/>
                  <a:ext cx="6" cy="1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18" y="70"/>
                    </a:cxn>
                    <a:cxn ang="0">
                      <a:pos x="18" y="70"/>
                    </a:cxn>
                    <a:cxn ang="0">
                      <a:pos x="13" y="7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8" h="71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18" y="70"/>
                      </a:lnTo>
                      <a:lnTo>
                        <a:pt x="18" y="70"/>
                      </a:lnTo>
                      <a:lnTo>
                        <a:pt x="13" y="7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0" name="Freeform 98"/>
                <p:cNvSpPr>
                  <a:spLocks/>
                </p:cNvSpPr>
                <p:nvPr/>
              </p:nvSpPr>
              <p:spPr bwMode="auto">
                <a:xfrm>
                  <a:off x="3294" y="3289"/>
                  <a:ext cx="6" cy="20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5" y="0"/>
                    </a:cxn>
                    <a:cxn ang="0">
                      <a:pos x="18" y="82"/>
                    </a:cxn>
                    <a:cxn ang="0">
                      <a:pos x="14" y="84"/>
                    </a:cxn>
                    <a:cxn ang="0">
                      <a:pos x="14" y="84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8" h="84">
                      <a:moveTo>
                        <a:pt x="0" y="1"/>
                      </a:moveTo>
                      <a:lnTo>
                        <a:pt x="5" y="0"/>
                      </a:lnTo>
                      <a:lnTo>
                        <a:pt x="18" y="82"/>
                      </a:lnTo>
                      <a:lnTo>
                        <a:pt x="14" y="84"/>
                      </a:lnTo>
                      <a:lnTo>
                        <a:pt x="14" y="8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1" name="Freeform 99"/>
                <p:cNvSpPr>
                  <a:spLocks/>
                </p:cNvSpPr>
                <p:nvPr/>
              </p:nvSpPr>
              <p:spPr bwMode="auto">
                <a:xfrm>
                  <a:off x="3299" y="3309"/>
                  <a:ext cx="8" cy="30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26" y="119"/>
                    </a:cxn>
                    <a:cxn ang="0">
                      <a:pos x="21" y="120"/>
                    </a:cxn>
                    <a:cxn ang="0">
                      <a:pos x="21" y="12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6" h="120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26" y="119"/>
                      </a:lnTo>
                      <a:lnTo>
                        <a:pt x="21" y="120"/>
                      </a:lnTo>
                      <a:lnTo>
                        <a:pt x="21" y="12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2" name="Freeform 100"/>
                <p:cNvSpPr>
                  <a:spLocks/>
                </p:cNvSpPr>
                <p:nvPr/>
              </p:nvSpPr>
              <p:spPr bwMode="auto">
                <a:xfrm>
                  <a:off x="3306" y="333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5" y="0"/>
                    </a:cxn>
                    <a:cxn ang="0">
                      <a:pos x="12" y="33"/>
                    </a:cxn>
                    <a:cxn ang="0">
                      <a:pos x="12" y="33"/>
                    </a:cxn>
                    <a:cxn ang="0">
                      <a:pos x="8" y="34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2" h="34">
                      <a:moveTo>
                        <a:pt x="0" y="1"/>
                      </a:moveTo>
                      <a:lnTo>
                        <a:pt x="5" y="0"/>
                      </a:lnTo>
                      <a:lnTo>
                        <a:pt x="12" y="33"/>
                      </a:lnTo>
                      <a:lnTo>
                        <a:pt x="12" y="33"/>
                      </a:lnTo>
                      <a:lnTo>
                        <a:pt x="8" y="3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3" name="Freeform 101"/>
                <p:cNvSpPr>
                  <a:spLocks/>
                </p:cNvSpPr>
                <p:nvPr/>
              </p:nvSpPr>
              <p:spPr bwMode="auto">
                <a:xfrm>
                  <a:off x="3308" y="3347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7" y="14"/>
                    </a:cxn>
                    <a:cxn ang="0">
                      <a:pos x="4" y="16"/>
                    </a:cxn>
                    <a:cxn ang="0">
                      <a:pos x="3" y="16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7" h="16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7" y="14"/>
                      </a:lnTo>
                      <a:lnTo>
                        <a:pt x="4" y="16"/>
                      </a:lnTo>
                      <a:lnTo>
                        <a:pt x="3" y="16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4" name="Freeform 102"/>
                <p:cNvSpPr>
                  <a:spLocks/>
                </p:cNvSpPr>
                <p:nvPr/>
              </p:nvSpPr>
              <p:spPr bwMode="auto">
                <a:xfrm>
                  <a:off x="3310" y="3351"/>
                  <a:ext cx="5" cy="1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17" y="43"/>
                    </a:cxn>
                    <a:cxn ang="0">
                      <a:pos x="14" y="47"/>
                    </a:cxn>
                    <a:cxn ang="0">
                      <a:pos x="14" y="4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7" h="47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7" y="43"/>
                      </a:lnTo>
                      <a:lnTo>
                        <a:pt x="14" y="47"/>
                      </a:lnTo>
                      <a:lnTo>
                        <a:pt x="14" y="4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5" name="Freeform 103"/>
                <p:cNvSpPr>
                  <a:spLocks/>
                </p:cNvSpPr>
                <p:nvPr/>
              </p:nvSpPr>
              <p:spPr bwMode="auto">
                <a:xfrm>
                  <a:off x="3314" y="336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0"/>
                    </a:cxn>
                    <a:cxn ang="0">
                      <a:pos x="12" y="11"/>
                    </a:cxn>
                    <a:cxn ang="0">
                      <a:pos x="14" y="12"/>
                    </a:cxn>
                    <a:cxn ang="0">
                      <a:pos x="9" y="13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13">
                      <a:moveTo>
                        <a:pt x="0" y="4"/>
                      </a:moveTo>
                      <a:lnTo>
                        <a:pt x="3" y="0"/>
                      </a:lnTo>
                      <a:lnTo>
                        <a:pt x="12" y="11"/>
                      </a:lnTo>
                      <a:lnTo>
                        <a:pt x="14" y="12"/>
                      </a:lnTo>
                      <a:lnTo>
                        <a:pt x="9" y="1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6" name="Freeform 104"/>
                <p:cNvSpPr>
                  <a:spLocks/>
                </p:cNvSpPr>
                <p:nvPr/>
              </p:nvSpPr>
              <p:spPr bwMode="auto">
                <a:xfrm>
                  <a:off x="3317" y="3364"/>
                  <a:ext cx="2" cy="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5" y="0"/>
                    </a:cxn>
                    <a:cxn ang="0">
                      <a:pos x="6" y="28"/>
                    </a:cxn>
                    <a:cxn ang="0">
                      <a:pos x="1" y="28"/>
                    </a:cxn>
                    <a:cxn ang="0">
                      <a:pos x="1" y="28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6" h="28">
                      <a:moveTo>
                        <a:pt x="0" y="1"/>
                      </a:moveTo>
                      <a:lnTo>
                        <a:pt x="5" y="0"/>
                      </a:lnTo>
                      <a:lnTo>
                        <a:pt x="6" y="28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7" name="Freeform 105"/>
                <p:cNvSpPr>
                  <a:spLocks/>
                </p:cNvSpPr>
                <p:nvPr/>
              </p:nvSpPr>
              <p:spPr bwMode="auto">
                <a:xfrm>
                  <a:off x="3318" y="3371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7" y="17"/>
                    </a:cxn>
                    <a:cxn ang="0">
                      <a:pos x="7" y="17"/>
                    </a:cxn>
                    <a:cxn ang="0">
                      <a:pos x="2" y="1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17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2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8" name="Freeform 106"/>
                <p:cNvSpPr>
                  <a:spLocks/>
                </p:cNvSpPr>
                <p:nvPr/>
              </p:nvSpPr>
              <p:spPr bwMode="auto">
                <a:xfrm>
                  <a:off x="3318" y="3375"/>
                  <a:ext cx="3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9" y="40"/>
                    </a:cxn>
                    <a:cxn ang="0">
                      <a:pos x="6" y="41"/>
                    </a:cxn>
                    <a:cxn ang="0">
                      <a:pos x="5" y="4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" h="41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40"/>
                      </a:lnTo>
                      <a:lnTo>
                        <a:pt x="6" y="41"/>
                      </a:lnTo>
                      <a:lnTo>
                        <a:pt x="5" y="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49" name="Freeform 107"/>
                <p:cNvSpPr>
                  <a:spLocks/>
                </p:cNvSpPr>
                <p:nvPr/>
              </p:nvSpPr>
              <p:spPr bwMode="auto">
                <a:xfrm>
                  <a:off x="3320" y="3385"/>
                  <a:ext cx="30" cy="46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90" y="178"/>
                    </a:cxn>
                    <a:cxn ang="0">
                      <a:pos x="90" y="179"/>
                    </a:cxn>
                    <a:cxn ang="0">
                      <a:pos x="86" y="18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90" h="180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90" y="178"/>
                      </a:lnTo>
                      <a:lnTo>
                        <a:pt x="90" y="179"/>
                      </a:lnTo>
                      <a:lnTo>
                        <a:pt x="86" y="18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0" name="Freeform 108"/>
                <p:cNvSpPr>
                  <a:spLocks/>
                </p:cNvSpPr>
                <p:nvPr/>
              </p:nvSpPr>
              <p:spPr bwMode="auto">
                <a:xfrm>
                  <a:off x="3349" y="3430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6" y="11"/>
                    </a:cxn>
                    <a:cxn ang="0">
                      <a:pos x="4" y="16"/>
                    </a:cxn>
                    <a:cxn ang="0">
                      <a:pos x="2" y="13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6" h="16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6" y="11"/>
                      </a:lnTo>
                      <a:lnTo>
                        <a:pt x="4" y="16"/>
                      </a:lnTo>
                      <a:lnTo>
                        <a:pt x="2" y="1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1" name="Freeform 109"/>
                <p:cNvSpPr>
                  <a:spLocks/>
                </p:cNvSpPr>
                <p:nvPr/>
              </p:nvSpPr>
              <p:spPr bwMode="auto">
                <a:xfrm>
                  <a:off x="3350" y="343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2" y="0"/>
                    </a:cxn>
                    <a:cxn ang="0">
                      <a:pos x="5" y="0"/>
                    </a:cxn>
                    <a:cxn ang="0">
                      <a:pos x="6" y="1"/>
                    </a:cxn>
                    <a:cxn ang="0">
                      <a:pos x="5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6" h="5">
                      <a:moveTo>
                        <a:pt x="0" y="5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2" name="Freeform 110"/>
                <p:cNvSpPr>
                  <a:spLocks/>
                </p:cNvSpPr>
                <p:nvPr/>
              </p:nvSpPr>
              <p:spPr bwMode="auto">
                <a:xfrm>
                  <a:off x="3352" y="3433"/>
                  <a:ext cx="37" cy="1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0"/>
                    </a:cxn>
                    <a:cxn ang="0">
                      <a:pos x="112" y="56"/>
                    </a:cxn>
                    <a:cxn ang="0">
                      <a:pos x="111" y="60"/>
                    </a:cxn>
                    <a:cxn ang="0">
                      <a:pos x="111" y="6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12" h="60">
                      <a:moveTo>
                        <a:pt x="0" y="4"/>
                      </a:moveTo>
                      <a:lnTo>
                        <a:pt x="1" y="0"/>
                      </a:lnTo>
                      <a:lnTo>
                        <a:pt x="112" y="56"/>
                      </a:lnTo>
                      <a:lnTo>
                        <a:pt x="111" y="60"/>
                      </a:lnTo>
                      <a:lnTo>
                        <a:pt x="111" y="6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3" name="Freeform 111"/>
                <p:cNvSpPr>
                  <a:spLocks/>
                </p:cNvSpPr>
                <p:nvPr/>
              </p:nvSpPr>
              <p:spPr bwMode="auto">
                <a:xfrm>
                  <a:off x="3389" y="3447"/>
                  <a:ext cx="28" cy="11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0"/>
                    </a:cxn>
                    <a:cxn ang="0">
                      <a:pos x="85" y="41"/>
                    </a:cxn>
                    <a:cxn ang="0">
                      <a:pos x="85" y="41"/>
                    </a:cxn>
                    <a:cxn ang="0">
                      <a:pos x="83" y="4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5" h="45">
                      <a:moveTo>
                        <a:pt x="0" y="4"/>
                      </a:moveTo>
                      <a:lnTo>
                        <a:pt x="1" y="0"/>
                      </a:lnTo>
                      <a:lnTo>
                        <a:pt x="85" y="41"/>
                      </a:lnTo>
                      <a:lnTo>
                        <a:pt x="85" y="41"/>
                      </a:lnTo>
                      <a:lnTo>
                        <a:pt x="83" y="45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4" name="Freeform 112"/>
                <p:cNvSpPr>
                  <a:spLocks/>
                </p:cNvSpPr>
                <p:nvPr/>
              </p:nvSpPr>
              <p:spPr bwMode="auto">
                <a:xfrm>
                  <a:off x="3417" y="3457"/>
                  <a:ext cx="5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16" y="8"/>
                    </a:cxn>
                    <a:cxn ang="0">
                      <a:pos x="17" y="9"/>
                    </a:cxn>
                    <a:cxn ang="0">
                      <a:pos x="13" y="1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7" h="11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16" y="8"/>
                      </a:lnTo>
                      <a:lnTo>
                        <a:pt x="17" y="9"/>
                      </a:lnTo>
                      <a:lnTo>
                        <a:pt x="13" y="1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5" name="Freeform 113"/>
                <p:cNvSpPr>
                  <a:spLocks/>
                </p:cNvSpPr>
                <p:nvPr/>
              </p:nvSpPr>
              <p:spPr bwMode="auto">
                <a:xfrm>
                  <a:off x="3421" y="3460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4" y="4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4" h="8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4" y="4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6" name="Freeform 114"/>
                <p:cNvSpPr>
                  <a:spLocks/>
                </p:cNvSpPr>
                <p:nvPr/>
              </p:nvSpPr>
              <p:spPr bwMode="auto">
                <a:xfrm>
                  <a:off x="3422" y="3461"/>
                  <a:ext cx="40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121" y="8"/>
                    </a:cxn>
                    <a:cxn ang="0">
                      <a:pos x="122" y="8"/>
                    </a:cxn>
                    <a:cxn ang="0">
                      <a:pos x="121" y="13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22" h="13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121" y="8"/>
                      </a:lnTo>
                      <a:lnTo>
                        <a:pt x="122" y="8"/>
                      </a:lnTo>
                      <a:lnTo>
                        <a:pt x="121" y="13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7" name="Freeform 115"/>
                <p:cNvSpPr>
                  <a:spLocks/>
                </p:cNvSpPr>
                <p:nvPr/>
              </p:nvSpPr>
              <p:spPr bwMode="auto">
                <a:xfrm>
                  <a:off x="3462" y="3463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8" y="3"/>
                    </a:cxn>
                    <a:cxn ang="0">
                      <a:pos x="8" y="4"/>
                    </a:cxn>
                    <a:cxn ang="0">
                      <a:pos x="6" y="8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8" h="8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8" y="3"/>
                      </a:lnTo>
                      <a:lnTo>
                        <a:pt x="8" y="4"/>
                      </a:lnTo>
                      <a:lnTo>
                        <a:pt x="6" y="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8" name="Freeform 116"/>
                <p:cNvSpPr>
                  <a:spLocks/>
                </p:cNvSpPr>
                <p:nvPr/>
              </p:nvSpPr>
              <p:spPr bwMode="auto">
                <a:xfrm>
                  <a:off x="3464" y="3464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57" y="32"/>
                    </a:cxn>
                    <a:cxn ang="0">
                      <a:pos x="56" y="37"/>
                    </a:cxn>
                    <a:cxn ang="0">
                      <a:pos x="55" y="3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57" h="37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57" y="32"/>
                      </a:lnTo>
                      <a:lnTo>
                        <a:pt x="56" y="37"/>
                      </a:lnTo>
                      <a:lnTo>
                        <a:pt x="55" y="3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59" name="Freeform 117"/>
                <p:cNvSpPr>
                  <a:spLocks/>
                </p:cNvSpPr>
                <p:nvPr/>
              </p:nvSpPr>
              <p:spPr bwMode="auto">
                <a:xfrm>
                  <a:off x="3483" y="3472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7" y="0"/>
                    </a:cxn>
                    <a:cxn ang="0">
                      <a:pos x="10" y="4"/>
                    </a:cxn>
                    <a:cxn ang="0">
                      <a:pos x="8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0" h="5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10" y="4"/>
                      </a:lnTo>
                      <a:lnTo>
                        <a:pt x="8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0" name="Freeform 118"/>
                <p:cNvSpPr>
                  <a:spLocks/>
                </p:cNvSpPr>
                <p:nvPr/>
              </p:nvSpPr>
              <p:spPr bwMode="auto">
                <a:xfrm>
                  <a:off x="3485" y="3468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3" y="20"/>
                    </a:cxn>
                    <a:cxn ang="0">
                      <a:pos x="0" y="16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9" y="3"/>
                    </a:cxn>
                    <a:cxn ang="0">
                      <a:pos x="3" y="20"/>
                    </a:cxn>
                  </a:cxnLst>
                  <a:rect l="0" t="0" r="r" b="b"/>
                  <a:pathLst>
                    <a:path w="9" h="20">
                      <a:moveTo>
                        <a:pt x="3" y="20"/>
                      </a:moveTo>
                      <a:lnTo>
                        <a:pt x="0" y="16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9" y="3"/>
                      </a:lnTo>
                      <a:lnTo>
                        <a:pt x="3" y="2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1" name="Freeform 119"/>
                <p:cNvSpPr>
                  <a:spLocks/>
                </p:cNvSpPr>
                <p:nvPr/>
              </p:nvSpPr>
              <p:spPr bwMode="auto">
                <a:xfrm>
                  <a:off x="3487" y="3464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4" y="16"/>
                    </a:cxn>
                    <a:cxn ang="0">
                      <a:pos x="0" y="13"/>
                    </a:cxn>
                    <a:cxn ang="0">
                      <a:pos x="18" y="1"/>
                    </a:cxn>
                    <a:cxn ang="0">
                      <a:pos x="19" y="0"/>
                    </a:cxn>
                    <a:cxn ang="0">
                      <a:pos x="20" y="5"/>
                    </a:cxn>
                    <a:cxn ang="0">
                      <a:pos x="4" y="16"/>
                    </a:cxn>
                  </a:cxnLst>
                  <a:rect l="0" t="0" r="r" b="b"/>
                  <a:pathLst>
                    <a:path w="20" h="16">
                      <a:moveTo>
                        <a:pt x="4" y="16"/>
                      </a:moveTo>
                      <a:lnTo>
                        <a:pt x="0" y="13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5"/>
                      </a:lnTo>
                      <a:lnTo>
                        <a:pt x="4" y="1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2" name="Freeform 120"/>
                <p:cNvSpPr>
                  <a:spLocks/>
                </p:cNvSpPr>
                <p:nvPr/>
              </p:nvSpPr>
              <p:spPr bwMode="auto">
                <a:xfrm>
                  <a:off x="3493" y="3464"/>
                  <a:ext cx="5" cy="2"/>
                </a:xfrm>
                <a:custGeom>
                  <a:avLst/>
                  <a:gdLst/>
                  <a:ahLst/>
                  <a:cxnLst>
                    <a:cxn ang="0">
                      <a:pos x="1" y="7"/>
                    </a:cxn>
                    <a:cxn ang="0">
                      <a:pos x="0" y="2"/>
                    </a:cxn>
                    <a:cxn ang="0">
                      <a:pos x="15" y="0"/>
                    </a:cxn>
                    <a:cxn ang="0">
                      <a:pos x="16" y="0"/>
                    </a:cxn>
                    <a:cxn ang="0">
                      <a:pos x="15" y="6"/>
                    </a:cxn>
                    <a:cxn ang="0">
                      <a:pos x="1" y="7"/>
                    </a:cxn>
                  </a:cxnLst>
                  <a:rect l="0" t="0" r="r" b="b"/>
                  <a:pathLst>
                    <a:path w="16" h="7">
                      <a:moveTo>
                        <a:pt x="1" y="7"/>
                      </a:moveTo>
                      <a:lnTo>
                        <a:pt x="0" y="2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5" y="6"/>
                      </a:lnTo>
                      <a:lnTo>
                        <a:pt x="1" y="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3" name="Freeform 121"/>
                <p:cNvSpPr>
                  <a:spLocks/>
                </p:cNvSpPr>
                <p:nvPr/>
              </p:nvSpPr>
              <p:spPr bwMode="auto">
                <a:xfrm>
                  <a:off x="3498" y="3464"/>
                  <a:ext cx="28" cy="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0"/>
                    </a:cxn>
                    <a:cxn ang="0">
                      <a:pos x="83" y="28"/>
                    </a:cxn>
                    <a:cxn ang="0">
                      <a:pos x="83" y="34"/>
                    </a:cxn>
                    <a:cxn ang="0">
                      <a:pos x="83" y="34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3" h="34">
                      <a:moveTo>
                        <a:pt x="0" y="6"/>
                      </a:moveTo>
                      <a:lnTo>
                        <a:pt x="1" y="0"/>
                      </a:lnTo>
                      <a:lnTo>
                        <a:pt x="83" y="28"/>
                      </a:lnTo>
                      <a:lnTo>
                        <a:pt x="83" y="34"/>
                      </a:lnTo>
                      <a:lnTo>
                        <a:pt x="83" y="3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4" name="Freeform 122"/>
                <p:cNvSpPr>
                  <a:spLocks/>
                </p:cNvSpPr>
                <p:nvPr/>
              </p:nvSpPr>
              <p:spPr bwMode="auto">
                <a:xfrm>
                  <a:off x="3526" y="3471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14" y="3"/>
                    </a:cxn>
                    <a:cxn ang="0">
                      <a:pos x="14" y="8"/>
                    </a:cxn>
                    <a:cxn ang="0">
                      <a:pos x="14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4" h="8"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14" y="3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5" name="Freeform 123"/>
                <p:cNvSpPr>
                  <a:spLocks/>
                </p:cNvSpPr>
                <p:nvPr/>
              </p:nvSpPr>
              <p:spPr bwMode="auto">
                <a:xfrm>
                  <a:off x="3530" y="3467"/>
                  <a:ext cx="39" cy="6"/>
                </a:xfrm>
                <a:custGeom>
                  <a:avLst/>
                  <a:gdLst/>
                  <a:ahLst/>
                  <a:cxnLst>
                    <a:cxn ang="0">
                      <a:pos x="0" y="22"/>
                    </a:cxn>
                    <a:cxn ang="0">
                      <a:pos x="0" y="17"/>
                    </a:cxn>
                    <a:cxn ang="0">
                      <a:pos x="115" y="0"/>
                    </a:cxn>
                    <a:cxn ang="0">
                      <a:pos x="115" y="5"/>
                    </a:cxn>
                    <a:cxn ang="0">
                      <a:pos x="115" y="5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15" h="22">
                      <a:moveTo>
                        <a:pt x="0" y="22"/>
                      </a:moveTo>
                      <a:lnTo>
                        <a:pt x="0" y="17"/>
                      </a:lnTo>
                      <a:lnTo>
                        <a:pt x="115" y="0"/>
                      </a:lnTo>
                      <a:lnTo>
                        <a:pt x="115" y="5"/>
                      </a:lnTo>
                      <a:lnTo>
                        <a:pt x="115" y="5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6" name="Freeform 124"/>
                <p:cNvSpPr>
                  <a:spLocks/>
                </p:cNvSpPr>
                <p:nvPr/>
              </p:nvSpPr>
              <p:spPr bwMode="auto">
                <a:xfrm>
                  <a:off x="3569" y="3466"/>
                  <a:ext cx="9" cy="3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0" y="7"/>
                    </a:cxn>
                    <a:cxn ang="0">
                      <a:pos x="27" y="0"/>
                    </a:cxn>
                    <a:cxn ang="0">
                      <a:pos x="28" y="5"/>
                    </a:cxn>
                    <a:cxn ang="0">
                      <a:pos x="27" y="5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28" h="12">
                      <a:moveTo>
                        <a:pt x="0" y="12"/>
                      </a:moveTo>
                      <a:lnTo>
                        <a:pt x="0" y="7"/>
                      </a:lnTo>
                      <a:lnTo>
                        <a:pt x="27" y="0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7" name="Freeform 125"/>
                <p:cNvSpPr>
                  <a:spLocks/>
                </p:cNvSpPr>
                <p:nvPr/>
              </p:nvSpPr>
              <p:spPr bwMode="auto">
                <a:xfrm>
                  <a:off x="3578" y="3462"/>
                  <a:ext cx="17" cy="5"/>
                </a:xfrm>
                <a:custGeom>
                  <a:avLst/>
                  <a:gdLst/>
                  <a:ahLst/>
                  <a:cxnLst>
                    <a:cxn ang="0">
                      <a:pos x="1" y="19"/>
                    </a:cxn>
                    <a:cxn ang="0">
                      <a:pos x="0" y="14"/>
                    </a:cxn>
                    <a:cxn ang="0">
                      <a:pos x="50" y="0"/>
                    </a:cxn>
                    <a:cxn ang="0">
                      <a:pos x="51" y="5"/>
                    </a:cxn>
                    <a:cxn ang="0">
                      <a:pos x="51" y="5"/>
                    </a:cxn>
                    <a:cxn ang="0">
                      <a:pos x="1" y="19"/>
                    </a:cxn>
                  </a:cxnLst>
                  <a:rect l="0" t="0" r="r" b="b"/>
                  <a:pathLst>
                    <a:path w="51" h="19">
                      <a:moveTo>
                        <a:pt x="1" y="19"/>
                      </a:moveTo>
                      <a:lnTo>
                        <a:pt x="0" y="14"/>
                      </a:lnTo>
                      <a:lnTo>
                        <a:pt x="50" y="0"/>
                      </a:lnTo>
                      <a:lnTo>
                        <a:pt x="51" y="5"/>
                      </a:lnTo>
                      <a:lnTo>
                        <a:pt x="51" y="5"/>
                      </a:lnTo>
                      <a:lnTo>
                        <a:pt x="1" y="1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8" name="Freeform 126"/>
                <p:cNvSpPr>
                  <a:spLocks/>
                </p:cNvSpPr>
                <p:nvPr/>
              </p:nvSpPr>
              <p:spPr bwMode="auto">
                <a:xfrm>
                  <a:off x="3594" y="3460"/>
                  <a:ext cx="11" cy="3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0" y="10"/>
                    </a:cxn>
                    <a:cxn ang="0">
                      <a:pos x="32" y="0"/>
                    </a:cxn>
                    <a:cxn ang="0">
                      <a:pos x="32" y="0"/>
                    </a:cxn>
                    <a:cxn ang="0">
                      <a:pos x="33" y="6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33" h="15">
                      <a:moveTo>
                        <a:pt x="1" y="15"/>
                      </a:moveTo>
                      <a:lnTo>
                        <a:pt x="0" y="10"/>
                      </a:lnTo>
                      <a:lnTo>
                        <a:pt x="32" y="0"/>
                      </a:lnTo>
                      <a:lnTo>
                        <a:pt x="32" y="0"/>
                      </a:lnTo>
                      <a:lnTo>
                        <a:pt x="33" y="6"/>
                      </a:lnTo>
                      <a:lnTo>
                        <a:pt x="1" y="1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69" name="Freeform 127"/>
                <p:cNvSpPr>
                  <a:spLocks/>
                </p:cNvSpPr>
                <p:nvPr/>
              </p:nvSpPr>
              <p:spPr bwMode="auto">
                <a:xfrm>
                  <a:off x="3605" y="3457"/>
                  <a:ext cx="13" cy="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0" y="10"/>
                    </a:cxn>
                    <a:cxn ang="0">
                      <a:pos x="37" y="0"/>
                    </a:cxn>
                    <a:cxn ang="0">
                      <a:pos x="38" y="5"/>
                    </a:cxn>
                    <a:cxn ang="0">
                      <a:pos x="38" y="5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38" h="16">
                      <a:moveTo>
                        <a:pt x="1" y="16"/>
                      </a:moveTo>
                      <a:lnTo>
                        <a:pt x="0" y="10"/>
                      </a:lnTo>
                      <a:lnTo>
                        <a:pt x="37" y="0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1" y="1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0" name="Freeform 128"/>
                <p:cNvSpPr>
                  <a:spLocks/>
                </p:cNvSpPr>
                <p:nvPr/>
              </p:nvSpPr>
              <p:spPr bwMode="auto">
                <a:xfrm>
                  <a:off x="3617" y="345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3" y="2"/>
                    </a:cxn>
                    <a:cxn ang="0">
                      <a:pos x="3" y="4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3" h="5">
                      <a:moveTo>
                        <a:pt x="1" y="5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1" name="Freeform 129"/>
                <p:cNvSpPr>
                  <a:spLocks/>
                </p:cNvSpPr>
                <p:nvPr/>
              </p:nvSpPr>
              <p:spPr bwMode="auto">
                <a:xfrm>
                  <a:off x="3618" y="3453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2" y="21"/>
                    </a:cxn>
                    <a:cxn ang="0">
                      <a:pos x="0" y="19"/>
                    </a:cxn>
                    <a:cxn ang="0">
                      <a:pos x="12" y="0"/>
                    </a:cxn>
                    <a:cxn ang="0">
                      <a:pos x="15" y="3"/>
                    </a:cxn>
                    <a:cxn ang="0">
                      <a:pos x="14" y="3"/>
                    </a:cxn>
                    <a:cxn ang="0">
                      <a:pos x="2" y="21"/>
                    </a:cxn>
                  </a:cxnLst>
                  <a:rect l="0" t="0" r="r" b="b"/>
                  <a:pathLst>
                    <a:path w="15" h="21">
                      <a:moveTo>
                        <a:pt x="2" y="21"/>
                      </a:moveTo>
                      <a:lnTo>
                        <a:pt x="0" y="19"/>
                      </a:lnTo>
                      <a:lnTo>
                        <a:pt x="12" y="0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2" y="2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2" name="Freeform 130"/>
                <p:cNvSpPr>
                  <a:spLocks/>
                </p:cNvSpPr>
                <p:nvPr/>
              </p:nvSpPr>
              <p:spPr bwMode="auto">
                <a:xfrm>
                  <a:off x="3622" y="3451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3" y="8"/>
                    </a:cxn>
                    <a:cxn ang="0">
                      <a:pos x="0" y="5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6" y="2"/>
                    </a:cxn>
                    <a:cxn ang="0">
                      <a:pos x="3" y="8"/>
                    </a:cxn>
                  </a:cxnLst>
                  <a:rect l="0" t="0" r="r" b="b"/>
                  <a:pathLst>
                    <a:path w="6" h="8">
                      <a:moveTo>
                        <a:pt x="3" y="8"/>
                      </a:moveTo>
                      <a:lnTo>
                        <a:pt x="0" y="5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3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3" name="Freeform 131"/>
                <p:cNvSpPr>
                  <a:spLocks/>
                </p:cNvSpPr>
                <p:nvPr/>
              </p:nvSpPr>
              <p:spPr bwMode="auto">
                <a:xfrm>
                  <a:off x="3623" y="3449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0" y="11"/>
                    </a:cxn>
                    <a:cxn ang="0">
                      <a:pos x="6" y="0"/>
                    </a:cxn>
                    <a:cxn ang="0">
                      <a:pos x="9" y="3"/>
                    </a:cxn>
                    <a:cxn ang="0">
                      <a:pos x="9" y="3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9" h="13">
                      <a:moveTo>
                        <a:pt x="3" y="13"/>
                      </a:moveTo>
                      <a:lnTo>
                        <a:pt x="0" y="11"/>
                      </a:lnTo>
                      <a:lnTo>
                        <a:pt x="6" y="0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3" y="1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4" name="Freeform 132"/>
                <p:cNvSpPr>
                  <a:spLocks/>
                </p:cNvSpPr>
                <p:nvPr/>
              </p:nvSpPr>
              <p:spPr bwMode="auto">
                <a:xfrm>
                  <a:off x="3625" y="3430"/>
                  <a:ext cx="8" cy="19"/>
                </a:xfrm>
                <a:custGeom>
                  <a:avLst/>
                  <a:gdLst/>
                  <a:ahLst/>
                  <a:cxnLst>
                    <a:cxn ang="0">
                      <a:pos x="3" y="77"/>
                    </a:cxn>
                    <a:cxn ang="0">
                      <a:pos x="0" y="74"/>
                    </a:cxn>
                    <a:cxn ang="0">
                      <a:pos x="23" y="1"/>
                    </a:cxn>
                    <a:cxn ang="0">
                      <a:pos x="23" y="0"/>
                    </a:cxn>
                    <a:cxn ang="0">
                      <a:pos x="26" y="2"/>
                    </a:cxn>
                    <a:cxn ang="0">
                      <a:pos x="3" y="77"/>
                    </a:cxn>
                  </a:cxnLst>
                  <a:rect l="0" t="0" r="r" b="b"/>
                  <a:pathLst>
                    <a:path w="26" h="77">
                      <a:moveTo>
                        <a:pt x="3" y="77"/>
                      </a:moveTo>
                      <a:lnTo>
                        <a:pt x="0" y="74"/>
                      </a:lnTo>
                      <a:lnTo>
                        <a:pt x="23" y="1"/>
                      </a:lnTo>
                      <a:lnTo>
                        <a:pt x="23" y="0"/>
                      </a:lnTo>
                      <a:lnTo>
                        <a:pt x="26" y="2"/>
                      </a:lnTo>
                      <a:lnTo>
                        <a:pt x="3" y="7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5" name="Freeform 133"/>
                <p:cNvSpPr>
                  <a:spLocks/>
                </p:cNvSpPr>
                <p:nvPr/>
              </p:nvSpPr>
              <p:spPr bwMode="auto">
                <a:xfrm>
                  <a:off x="3632" y="3395"/>
                  <a:ext cx="19" cy="36"/>
                </a:xfrm>
                <a:custGeom>
                  <a:avLst/>
                  <a:gdLst/>
                  <a:ahLst/>
                  <a:cxnLst>
                    <a:cxn ang="0">
                      <a:pos x="3" y="142"/>
                    </a:cxn>
                    <a:cxn ang="0">
                      <a:pos x="0" y="140"/>
                    </a:cxn>
                    <a:cxn ang="0">
                      <a:pos x="53" y="0"/>
                    </a:cxn>
                    <a:cxn ang="0">
                      <a:pos x="53" y="0"/>
                    </a:cxn>
                    <a:cxn ang="0">
                      <a:pos x="56" y="3"/>
                    </a:cxn>
                    <a:cxn ang="0">
                      <a:pos x="3" y="142"/>
                    </a:cxn>
                  </a:cxnLst>
                  <a:rect l="0" t="0" r="r" b="b"/>
                  <a:pathLst>
                    <a:path w="56" h="142">
                      <a:moveTo>
                        <a:pt x="3" y="142"/>
                      </a:moveTo>
                      <a:lnTo>
                        <a:pt x="0" y="140"/>
                      </a:lnTo>
                      <a:lnTo>
                        <a:pt x="53" y="0"/>
                      </a:lnTo>
                      <a:lnTo>
                        <a:pt x="53" y="0"/>
                      </a:lnTo>
                      <a:lnTo>
                        <a:pt x="56" y="3"/>
                      </a:lnTo>
                      <a:lnTo>
                        <a:pt x="3" y="14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6" name="Freeform 134"/>
                <p:cNvSpPr>
                  <a:spLocks/>
                </p:cNvSpPr>
                <p:nvPr/>
              </p:nvSpPr>
              <p:spPr bwMode="auto">
                <a:xfrm>
                  <a:off x="3650" y="3371"/>
                  <a:ext cx="15" cy="25"/>
                </a:xfrm>
                <a:custGeom>
                  <a:avLst/>
                  <a:gdLst/>
                  <a:ahLst/>
                  <a:cxnLst>
                    <a:cxn ang="0">
                      <a:pos x="3" y="100"/>
                    </a:cxn>
                    <a:cxn ang="0">
                      <a:pos x="0" y="97"/>
                    </a:cxn>
                    <a:cxn ang="0">
                      <a:pos x="42" y="0"/>
                    </a:cxn>
                    <a:cxn ang="0">
                      <a:pos x="45" y="3"/>
                    </a:cxn>
                    <a:cxn ang="0">
                      <a:pos x="45" y="3"/>
                    </a:cxn>
                    <a:cxn ang="0">
                      <a:pos x="3" y="100"/>
                    </a:cxn>
                  </a:cxnLst>
                  <a:rect l="0" t="0" r="r" b="b"/>
                  <a:pathLst>
                    <a:path w="45" h="100">
                      <a:moveTo>
                        <a:pt x="3" y="100"/>
                      </a:moveTo>
                      <a:lnTo>
                        <a:pt x="0" y="97"/>
                      </a:lnTo>
                      <a:lnTo>
                        <a:pt x="42" y="0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3" y="10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7" name="Freeform 135"/>
                <p:cNvSpPr>
                  <a:spLocks/>
                </p:cNvSpPr>
                <p:nvPr/>
              </p:nvSpPr>
              <p:spPr bwMode="auto">
                <a:xfrm>
                  <a:off x="3664" y="3367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3" y="17"/>
                    </a:cxn>
                    <a:cxn ang="0">
                      <a:pos x="0" y="14"/>
                    </a:cxn>
                    <a:cxn ang="0">
                      <a:pos x="2" y="1"/>
                    </a:cxn>
                    <a:cxn ang="0">
                      <a:pos x="3" y="0"/>
                    </a:cxn>
                    <a:cxn ang="0">
                      <a:pos x="6" y="2"/>
                    </a:cxn>
                    <a:cxn ang="0">
                      <a:pos x="3" y="17"/>
                    </a:cxn>
                  </a:cxnLst>
                  <a:rect l="0" t="0" r="r" b="b"/>
                  <a:pathLst>
                    <a:path w="6" h="17">
                      <a:moveTo>
                        <a:pt x="3" y="17"/>
                      </a:moveTo>
                      <a:lnTo>
                        <a:pt x="0" y="14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3" y="1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8" name="Freeform 136"/>
                <p:cNvSpPr>
                  <a:spLocks/>
                </p:cNvSpPr>
                <p:nvPr/>
              </p:nvSpPr>
              <p:spPr bwMode="auto">
                <a:xfrm>
                  <a:off x="3665" y="3367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6" y="3"/>
                    </a:cxn>
                    <a:cxn ang="0">
                      <a:pos x="5" y="4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6" h="5">
                      <a:moveTo>
                        <a:pt x="3" y="5"/>
                      </a:move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79" name="Freeform 137"/>
                <p:cNvSpPr>
                  <a:spLocks/>
                </p:cNvSpPr>
                <p:nvPr/>
              </p:nvSpPr>
              <p:spPr bwMode="auto">
                <a:xfrm>
                  <a:off x="3666" y="3362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3" y="23"/>
                    </a:cxn>
                    <a:cxn ang="0">
                      <a:pos x="0" y="20"/>
                    </a:cxn>
                    <a:cxn ang="0">
                      <a:pos x="12" y="0"/>
                    </a:cxn>
                    <a:cxn ang="0">
                      <a:pos x="15" y="3"/>
                    </a:cxn>
                    <a:cxn ang="0">
                      <a:pos x="15" y="3"/>
                    </a:cxn>
                    <a:cxn ang="0">
                      <a:pos x="3" y="23"/>
                    </a:cxn>
                  </a:cxnLst>
                  <a:rect l="0" t="0" r="r" b="b"/>
                  <a:pathLst>
                    <a:path w="15" h="23">
                      <a:moveTo>
                        <a:pt x="3" y="23"/>
                      </a:moveTo>
                      <a:lnTo>
                        <a:pt x="0" y="20"/>
                      </a:lnTo>
                      <a:lnTo>
                        <a:pt x="12" y="0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3" y="2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0" name="Freeform 138"/>
                <p:cNvSpPr>
                  <a:spLocks/>
                </p:cNvSpPr>
                <p:nvPr/>
              </p:nvSpPr>
              <p:spPr bwMode="auto">
                <a:xfrm>
                  <a:off x="3670" y="3343"/>
                  <a:ext cx="7" cy="19"/>
                </a:xfrm>
                <a:custGeom>
                  <a:avLst/>
                  <a:gdLst/>
                  <a:ahLst/>
                  <a:cxnLst>
                    <a:cxn ang="0">
                      <a:pos x="3" y="78"/>
                    </a:cxn>
                    <a:cxn ang="0">
                      <a:pos x="0" y="75"/>
                    </a:cxn>
                    <a:cxn ang="0">
                      <a:pos x="17" y="2"/>
                    </a:cxn>
                    <a:cxn ang="0">
                      <a:pos x="19" y="0"/>
                    </a:cxn>
                    <a:cxn ang="0">
                      <a:pos x="21" y="5"/>
                    </a:cxn>
                    <a:cxn ang="0">
                      <a:pos x="3" y="78"/>
                    </a:cxn>
                  </a:cxnLst>
                  <a:rect l="0" t="0" r="r" b="b"/>
                  <a:pathLst>
                    <a:path w="21" h="78">
                      <a:moveTo>
                        <a:pt x="3" y="78"/>
                      </a:moveTo>
                      <a:lnTo>
                        <a:pt x="0" y="75"/>
                      </a:lnTo>
                      <a:lnTo>
                        <a:pt x="17" y="2"/>
                      </a:lnTo>
                      <a:lnTo>
                        <a:pt x="19" y="0"/>
                      </a:lnTo>
                      <a:lnTo>
                        <a:pt x="21" y="5"/>
                      </a:lnTo>
                      <a:lnTo>
                        <a:pt x="3" y="7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1" name="Freeform 139"/>
                <p:cNvSpPr>
                  <a:spLocks/>
                </p:cNvSpPr>
                <p:nvPr/>
              </p:nvSpPr>
              <p:spPr bwMode="auto">
                <a:xfrm>
                  <a:off x="3676" y="334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5" y="2"/>
                    </a:cxn>
                    <a:cxn ang="0">
                      <a:pos x="4" y="4"/>
                    </a:cxn>
                    <a:cxn ang="0">
                      <a:pos x="2" y="5"/>
                    </a:cxn>
                  </a:cxnLst>
                  <a:rect l="0" t="0" r="r" b="b"/>
                  <a:pathLst>
                    <a:path w="5" h="5">
                      <a:moveTo>
                        <a:pt x="2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5" y="2"/>
                      </a:lnTo>
                      <a:lnTo>
                        <a:pt x="4" y="4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2" name="Freeform 140"/>
                <p:cNvSpPr>
                  <a:spLocks/>
                </p:cNvSpPr>
                <p:nvPr/>
              </p:nvSpPr>
              <p:spPr bwMode="auto">
                <a:xfrm>
                  <a:off x="3677" y="334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5" y="2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5" h="6">
                      <a:moveTo>
                        <a:pt x="3" y="6"/>
                      </a:move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5" y="2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3" name="Freeform 141"/>
                <p:cNvSpPr>
                  <a:spLocks/>
                </p:cNvSpPr>
                <p:nvPr/>
              </p:nvSpPr>
              <p:spPr bwMode="auto">
                <a:xfrm>
                  <a:off x="3678" y="3341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5" y="2"/>
                    </a:cxn>
                    <a:cxn ang="0">
                      <a:pos x="5" y="2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5" h="6">
                      <a:moveTo>
                        <a:pt x="3" y="6"/>
                      </a:move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4" name="Freeform 142"/>
                <p:cNvSpPr>
                  <a:spLocks/>
                </p:cNvSpPr>
                <p:nvPr/>
              </p:nvSpPr>
              <p:spPr bwMode="auto">
                <a:xfrm>
                  <a:off x="3678" y="3326"/>
                  <a:ext cx="9" cy="15"/>
                </a:xfrm>
                <a:custGeom>
                  <a:avLst/>
                  <a:gdLst/>
                  <a:ahLst/>
                  <a:cxnLst>
                    <a:cxn ang="0">
                      <a:pos x="3" y="61"/>
                    </a:cxn>
                    <a:cxn ang="0">
                      <a:pos x="0" y="59"/>
                    </a:cxn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25" y="3"/>
                    </a:cxn>
                    <a:cxn ang="0">
                      <a:pos x="3" y="61"/>
                    </a:cxn>
                  </a:cxnLst>
                  <a:rect l="0" t="0" r="r" b="b"/>
                  <a:pathLst>
                    <a:path w="25" h="61">
                      <a:moveTo>
                        <a:pt x="3" y="61"/>
                      </a:moveTo>
                      <a:lnTo>
                        <a:pt x="0" y="59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5" y="3"/>
                      </a:lnTo>
                      <a:lnTo>
                        <a:pt x="3" y="6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5" name="Freeform 143"/>
                <p:cNvSpPr>
                  <a:spLocks/>
                </p:cNvSpPr>
                <p:nvPr/>
              </p:nvSpPr>
              <p:spPr bwMode="auto">
                <a:xfrm>
                  <a:off x="3686" y="3308"/>
                  <a:ext cx="14" cy="19"/>
                </a:xfrm>
                <a:custGeom>
                  <a:avLst/>
                  <a:gdLst/>
                  <a:ahLst/>
                  <a:cxnLst>
                    <a:cxn ang="0">
                      <a:pos x="3" y="73"/>
                    </a:cxn>
                    <a:cxn ang="0">
                      <a:pos x="0" y="70"/>
                    </a:cxn>
                    <a:cxn ang="0">
                      <a:pos x="42" y="1"/>
                    </a:cxn>
                    <a:cxn ang="0">
                      <a:pos x="43" y="0"/>
                    </a:cxn>
                    <a:cxn ang="0">
                      <a:pos x="44" y="5"/>
                    </a:cxn>
                    <a:cxn ang="0">
                      <a:pos x="3" y="73"/>
                    </a:cxn>
                  </a:cxnLst>
                  <a:rect l="0" t="0" r="r" b="b"/>
                  <a:pathLst>
                    <a:path w="44" h="73">
                      <a:moveTo>
                        <a:pt x="3" y="73"/>
                      </a:moveTo>
                      <a:lnTo>
                        <a:pt x="0" y="70"/>
                      </a:lnTo>
                      <a:lnTo>
                        <a:pt x="42" y="1"/>
                      </a:lnTo>
                      <a:lnTo>
                        <a:pt x="43" y="0"/>
                      </a:lnTo>
                      <a:lnTo>
                        <a:pt x="44" y="5"/>
                      </a:lnTo>
                      <a:lnTo>
                        <a:pt x="3" y="7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6" name="Freeform 144"/>
                <p:cNvSpPr>
                  <a:spLocks/>
                </p:cNvSpPr>
                <p:nvPr/>
              </p:nvSpPr>
              <p:spPr bwMode="auto">
                <a:xfrm>
                  <a:off x="3700" y="3308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4" h="5">
                      <a:moveTo>
                        <a:pt x="1" y="5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7" name="Freeform 145"/>
                <p:cNvSpPr>
                  <a:spLocks/>
                </p:cNvSpPr>
                <p:nvPr/>
              </p:nvSpPr>
              <p:spPr bwMode="auto">
                <a:xfrm>
                  <a:off x="3701" y="3308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4" y="5"/>
                    </a:cxn>
                    <a:cxn ang="0">
                      <a:pos x="3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8" name="Freeform 146"/>
                <p:cNvSpPr>
                  <a:spLocks/>
                </p:cNvSpPr>
                <p:nvPr/>
              </p:nvSpPr>
              <p:spPr bwMode="auto">
                <a:xfrm>
                  <a:off x="3702" y="3308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3" y="2"/>
                    </a:cxn>
                    <a:cxn ang="0">
                      <a:pos x="3" y="4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3" h="5">
                      <a:moveTo>
                        <a:pt x="1" y="5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89" name="Freeform 147"/>
                <p:cNvSpPr>
                  <a:spLocks/>
                </p:cNvSpPr>
                <p:nvPr/>
              </p:nvSpPr>
              <p:spPr bwMode="auto">
                <a:xfrm>
                  <a:off x="3703" y="330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5" y="3"/>
                    </a:cxn>
                    <a:cxn ang="0">
                      <a:pos x="4" y="3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" h="4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0" name="Freeform 148"/>
                <p:cNvSpPr>
                  <a:spLocks/>
                </p:cNvSpPr>
                <p:nvPr/>
              </p:nvSpPr>
              <p:spPr bwMode="auto">
                <a:xfrm>
                  <a:off x="3703" y="3307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4" y="5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5" y="1"/>
                    </a:cxn>
                    <a:cxn ang="0">
                      <a:pos x="4" y="5"/>
                    </a:cxn>
                  </a:cxnLst>
                  <a:rect l="0" t="0" r="r" b="b"/>
                  <a:pathLst>
                    <a:path w="5" h="5">
                      <a:moveTo>
                        <a:pt x="4" y="5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1" name="Freeform 149"/>
                <p:cNvSpPr>
                  <a:spLocks/>
                </p:cNvSpPr>
                <p:nvPr/>
              </p:nvSpPr>
              <p:spPr bwMode="auto">
                <a:xfrm>
                  <a:off x="3703" y="3307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5" y="3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5" y="3"/>
                    </a:cxn>
                  </a:cxnLst>
                  <a:rect l="0" t="0" r="r" b="b"/>
                  <a:pathLst>
                    <a:path w="5" h="3">
                      <a:moveTo>
                        <a:pt x="5" y="3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2" name="Freeform 150"/>
                <p:cNvSpPr>
                  <a:spLocks/>
                </p:cNvSpPr>
                <p:nvPr/>
              </p:nvSpPr>
              <p:spPr bwMode="auto">
                <a:xfrm>
                  <a:off x="3703" y="3305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0" y="8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3" y="3"/>
                    </a:cxn>
                    <a:cxn ang="0">
                      <a:pos x="5" y="3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5" h="8">
                      <a:moveTo>
                        <a:pt x="5" y="8"/>
                      </a:move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5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3" name="Freeform 151"/>
                <p:cNvSpPr>
                  <a:spLocks/>
                </p:cNvSpPr>
                <p:nvPr/>
              </p:nvSpPr>
              <p:spPr bwMode="auto">
                <a:xfrm>
                  <a:off x="3704" y="330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2" y="3"/>
                    </a:cxn>
                    <a:cxn ang="0">
                      <a:pos x="3" y="4"/>
                    </a:cxn>
                    <a:cxn ang="0">
                      <a:pos x="2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3" h="6">
                      <a:moveTo>
                        <a:pt x="0" y="6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3"/>
                      </a:lnTo>
                      <a:lnTo>
                        <a:pt x="3" y="4"/>
                      </a:lnTo>
                      <a:lnTo>
                        <a:pt x="2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4" name="Freeform 152"/>
                <p:cNvSpPr>
                  <a:spLocks/>
                </p:cNvSpPr>
                <p:nvPr/>
              </p:nvSpPr>
              <p:spPr bwMode="auto">
                <a:xfrm>
                  <a:off x="3704" y="330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3" y="3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3" h="4">
                      <a:moveTo>
                        <a:pt x="2" y="4"/>
                      </a:move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3" y="3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5" name="Freeform 153"/>
                <p:cNvSpPr>
                  <a:spLocks/>
                </p:cNvSpPr>
                <p:nvPr/>
              </p:nvSpPr>
              <p:spPr bwMode="auto">
                <a:xfrm>
                  <a:off x="3705" y="330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5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5" y="1"/>
                    </a:cxn>
                    <a:cxn ang="0">
                      <a:pos x="4" y="2"/>
                    </a:cxn>
                    <a:cxn ang="0">
                      <a:pos x="2" y="5"/>
                    </a:cxn>
                  </a:cxnLst>
                  <a:rect l="0" t="0" r="r" b="b"/>
                  <a:pathLst>
                    <a:path w="5" h="5">
                      <a:moveTo>
                        <a:pt x="2" y="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5" y="1"/>
                      </a:lnTo>
                      <a:lnTo>
                        <a:pt x="4" y="2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6" name="Freeform 154"/>
                <p:cNvSpPr>
                  <a:spLocks/>
                </p:cNvSpPr>
                <p:nvPr/>
              </p:nvSpPr>
              <p:spPr bwMode="auto">
                <a:xfrm>
                  <a:off x="3705" y="3304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4" y="3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3"/>
                    </a:cxn>
                  </a:cxnLst>
                  <a:rect l="0" t="0" r="r" b="b"/>
                  <a:pathLst>
                    <a:path w="4" h="3">
                      <a:moveTo>
                        <a:pt x="4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7" name="Freeform 155"/>
                <p:cNvSpPr>
                  <a:spLocks/>
                </p:cNvSpPr>
                <p:nvPr/>
              </p:nvSpPr>
              <p:spPr bwMode="auto">
                <a:xfrm>
                  <a:off x="3705" y="3299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4" y="18"/>
                    </a:cxn>
                    <a:cxn ang="0">
                      <a:pos x="0" y="18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4" y="18"/>
                    </a:cxn>
                  </a:cxnLst>
                  <a:rect l="0" t="0" r="r" b="b"/>
                  <a:pathLst>
                    <a:path w="6" h="18">
                      <a:moveTo>
                        <a:pt x="4" y="18"/>
                      </a:moveTo>
                      <a:lnTo>
                        <a:pt x="0" y="18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1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8" name="Freeform 156"/>
                <p:cNvSpPr>
                  <a:spLocks/>
                </p:cNvSpPr>
                <p:nvPr/>
              </p:nvSpPr>
              <p:spPr bwMode="auto">
                <a:xfrm>
                  <a:off x="3705" y="329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14"/>
                    </a:cxn>
                    <a:cxn ang="0">
                      <a:pos x="1" y="1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14"/>
                    </a:cxn>
                  </a:cxnLst>
                  <a:rect l="0" t="0" r="r" b="b"/>
                  <a:pathLst>
                    <a:path w="5" h="14">
                      <a:moveTo>
                        <a:pt x="5" y="14"/>
                      </a:moveTo>
                      <a:lnTo>
                        <a:pt x="1" y="1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99" name="Freeform 157"/>
                <p:cNvSpPr>
                  <a:spLocks/>
                </p:cNvSpPr>
                <p:nvPr/>
              </p:nvSpPr>
              <p:spPr bwMode="auto">
                <a:xfrm>
                  <a:off x="3704" y="3285"/>
                  <a:ext cx="3" cy="11"/>
                </a:xfrm>
                <a:custGeom>
                  <a:avLst/>
                  <a:gdLst/>
                  <a:ahLst/>
                  <a:cxnLst>
                    <a:cxn ang="0">
                      <a:pos x="7" y="43"/>
                    </a:cxn>
                    <a:cxn ang="0">
                      <a:pos x="3" y="4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43"/>
                    </a:cxn>
                  </a:cxnLst>
                  <a:rect l="0" t="0" r="r" b="b"/>
                  <a:pathLst>
                    <a:path w="7" h="43">
                      <a:moveTo>
                        <a:pt x="7" y="43"/>
                      </a:moveTo>
                      <a:lnTo>
                        <a:pt x="3" y="4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4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0" name="Freeform 158"/>
                <p:cNvSpPr>
                  <a:spLocks/>
                </p:cNvSpPr>
                <p:nvPr/>
              </p:nvSpPr>
              <p:spPr bwMode="auto">
                <a:xfrm>
                  <a:off x="3704" y="3264"/>
                  <a:ext cx="4" cy="21"/>
                </a:xfrm>
                <a:custGeom>
                  <a:avLst/>
                  <a:gdLst/>
                  <a:ahLst/>
                  <a:cxnLst>
                    <a:cxn ang="0">
                      <a:pos x="4" y="83"/>
                    </a:cxn>
                    <a:cxn ang="0">
                      <a:pos x="0" y="83"/>
                    </a:cxn>
                    <a:cxn ang="0">
                      <a:pos x="8" y="3"/>
                    </a:cxn>
                    <a:cxn ang="0">
                      <a:pos x="10" y="0"/>
                    </a:cxn>
                    <a:cxn ang="0">
                      <a:pos x="12" y="4"/>
                    </a:cxn>
                    <a:cxn ang="0">
                      <a:pos x="4" y="83"/>
                    </a:cxn>
                  </a:cxnLst>
                  <a:rect l="0" t="0" r="r" b="b"/>
                  <a:pathLst>
                    <a:path w="12" h="83">
                      <a:moveTo>
                        <a:pt x="4" y="83"/>
                      </a:moveTo>
                      <a:lnTo>
                        <a:pt x="0" y="83"/>
                      </a:lnTo>
                      <a:lnTo>
                        <a:pt x="8" y="3"/>
                      </a:lnTo>
                      <a:lnTo>
                        <a:pt x="10" y="0"/>
                      </a:lnTo>
                      <a:lnTo>
                        <a:pt x="12" y="4"/>
                      </a:lnTo>
                      <a:lnTo>
                        <a:pt x="4" y="8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1" name="Freeform 159"/>
                <p:cNvSpPr>
                  <a:spLocks/>
                </p:cNvSpPr>
                <p:nvPr/>
              </p:nvSpPr>
              <p:spPr bwMode="auto">
                <a:xfrm>
                  <a:off x="3708" y="3264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6"/>
                    </a:cxn>
                    <a:cxn ang="0">
                      <a:pos x="0" y="2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7" y="5"/>
                    </a:cxn>
                    <a:cxn ang="0">
                      <a:pos x="2" y="6"/>
                    </a:cxn>
                  </a:cxnLst>
                  <a:rect l="0" t="0" r="r" b="b"/>
                  <a:pathLst>
                    <a:path w="7" h="6">
                      <a:moveTo>
                        <a:pt x="2" y="6"/>
                      </a:moveTo>
                      <a:lnTo>
                        <a:pt x="0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7" y="5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2" name="Freeform 160"/>
                <p:cNvSpPr>
                  <a:spLocks/>
                </p:cNvSpPr>
                <p:nvPr/>
              </p:nvSpPr>
              <p:spPr bwMode="auto">
                <a:xfrm>
                  <a:off x="3710" y="3264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6" y="2"/>
                    </a:cxn>
                    <a:cxn ang="0">
                      <a:pos x="5" y="4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6" h="5">
                      <a:moveTo>
                        <a:pt x="1" y="5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5" y="4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3" name="Freeform 161"/>
                <p:cNvSpPr>
                  <a:spLocks/>
                </p:cNvSpPr>
                <p:nvPr/>
              </p:nvSpPr>
              <p:spPr bwMode="auto">
                <a:xfrm>
                  <a:off x="3711" y="3256"/>
                  <a:ext cx="5" cy="8"/>
                </a:xfrm>
                <a:custGeom>
                  <a:avLst/>
                  <a:gdLst/>
                  <a:ahLst/>
                  <a:cxnLst>
                    <a:cxn ang="0">
                      <a:pos x="3" y="32"/>
                    </a:cxn>
                    <a:cxn ang="0">
                      <a:pos x="0" y="30"/>
                    </a:cxn>
                    <a:cxn ang="0">
                      <a:pos x="14" y="2"/>
                    </a:cxn>
                    <a:cxn ang="0">
                      <a:pos x="16" y="0"/>
                    </a:cxn>
                    <a:cxn ang="0">
                      <a:pos x="17" y="6"/>
                    </a:cxn>
                    <a:cxn ang="0">
                      <a:pos x="3" y="32"/>
                    </a:cxn>
                  </a:cxnLst>
                  <a:rect l="0" t="0" r="r" b="b"/>
                  <a:pathLst>
                    <a:path w="17" h="32">
                      <a:moveTo>
                        <a:pt x="3" y="32"/>
                      </a:moveTo>
                      <a:lnTo>
                        <a:pt x="0" y="30"/>
                      </a:lnTo>
                      <a:lnTo>
                        <a:pt x="14" y="2"/>
                      </a:lnTo>
                      <a:lnTo>
                        <a:pt x="16" y="0"/>
                      </a:lnTo>
                      <a:lnTo>
                        <a:pt x="17" y="6"/>
                      </a:lnTo>
                      <a:lnTo>
                        <a:pt x="3" y="3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4" name="Freeform 162"/>
                <p:cNvSpPr>
                  <a:spLocks/>
                </p:cNvSpPr>
                <p:nvPr/>
              </p:nvSpPr>
              <p:spPr bwMode="auto">
                <a:xfrm>
                  <a:off x="3716" y="3256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5" y="4"/>
                    </a:cxn>
                    <a:cxn ang="0">
                      <a:pos x="4" y="6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5" h="6">
                      <a:moveTo>
                        <a:pt x="1" y="6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4"/>
                      </a:lnTo>
                      <a:lnTo>
                        <a:pt x="4" y="6"/>
                      </a:lnTo>
                      <a:lnTo>
                        <a:pt x="1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5" name="Freeform 163"/>
                <p:cNvSpPr>
                  <a:spLocks/>
                </p:cNvSpPr>
                <p:nvPr/>
              </p:nvSpPr>
              <p:spPr bwMode="auto">
                <a:xfrm>
                  <a:off x="3717" y="325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4" y="3"/>
                    </a:cxn>
                    <a:cxn ang="0">
                      <a:pos x="2" y="5"/>
                    </a:cxn>
                  </a:cxnLst>
                  <a:rect l="0" t="0" r="r" b="b"/>
                  <a:pathLst>
                    <a:path w="4" h="5">
                      <a:moveTo>
                        <a:pt x="2" y="5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4" y="3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6" name="Freeform 164"/>
                <p:cNvSpPr>
                  <a:spLocks/>
                </p:cNvSpPr>
                <p:nvPr/>
              </p:nvSpPr>
              <p:spPr bwMode="auto">
                <a:xfrm>
                  <a:off x="3718" y="325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2" y="1"/>
                    </a:cxn>
                    <a:cxn ang="0">
                      <a:pos x="4" y="1"/>
                    </a:cxn>
                    <a:cxn ang="0">
                      <a:pos x="3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4" h="4">
                      <a:moveTo>
                        <a:pt x="2" y="4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7" name="Freeform 165"/>
                <p:cNvSpPr>
                  <a:spLocks/>
                </p:cNvSpPr>
                <p:nvPr/>
              </p:nvSpPr>
              <p:spPr bwMode="auto">
                <a:xfrm>
                  <a:off x="3718" y="325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4" y="4"/>
                    </a:cxn>
                    <a:cxn ang="0">
                      <a:pos x="2" y="4"/>
                    </a:cxn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4" y="4"/>
                    </a:cxn>
                  </a:cxnLst>
                  <a:rect l="0" t="0" r="r" b="b"/>
                  <a:pathLst>
                    <a:path w="4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8" name="Freeform 166"/>
                <p:cNvSpPr>
                  <a:spLocks/>
                </p:cNvSpPr>
                <p:nvPr/>
              </p:nvSpPr>
              <p:spPr bwMode="auto">
                <a:xfrm>
                  <a:off x="3717" y="3252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" y="11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5" h="11">
                      <a:moveTo>
                        <a:pt x="5" y="11"/>
                      </a:moveTo>
                      <a:lnTo>
                        <a:pt x="1" y="11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1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09" name="Freeform 167"/>
                <p:cNvSpPr>
                  <a:spLocks/>
                </p:cNvSpPr>
                <p:nvPr/>
              </p:nvSpPr>
              <p:spPr bwMode="auto">
                <a:xfrm>
                  <a:off x="3717" y="3251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4" y="5"/>
                    </a:cxn>
                    <a:cxn ang="0">
                      <a:pos x="0" y="5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4" y="3"/>
                    </a:cxn>
                    <a:cxn ang="0">
                      <a:pos x="4" y="5"/>
                    </a:cxn>
                  </a:cxnLst>
                  <a:rect l="0" t="0" r="r" b="b"/>
                  <a:pathLst>
                    <a:path w="4" h="5">
                      <a:moveTo>
                        <a:pt x="4" y="5"/>
                      </a:move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3"/>
                      </a:lnTo>
                      <a:lnTo>
                        <a:pt x="4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0" name="Freeform 168"/>
                <p:cNvSpPr>
                  <a:spLocks/>
                </p:cNvSpPr>
                <p:nvPr/>
              </p:nvSpPr>
              <p:spPr bwMode="auto">
                <a:xfrm>
                  <a:off x="3718" y="3249"/>
                  <a:ext cx="4" cy="3"/>
                </a:xfrm>
                <a:custGeom>
                  <a:avLst/>
                  <a:gdLst/>
                  <a:ahLst/>
                  <a:cxnLst>
                    <a:cxn ang="0">
                      <a:pos x="3" y="11"/>
                    </a:cxn>
                    <a:cxn ang="0">
                      <a:pos x="0" y="8"/>
                    </a:cxn>
                    <a:cxn ang="0">
                      <a:pos x="12" y="0"/>
                    </a:cxn>
                    <a:cxn ang="0">
                      <a:pos x="14" y="3"/>
                    </a:cxn>
                    <a:cxn ang="0">
                      <a:pos x="14" y="4"/>
                    </a:cxn>
                    <a:cxn ang="0">
                      <a:pos x="3" y="11"/>
                    </a:cxn>
                  </a:cxnLst>
                  <a:rect l="0" t="0" r="r" b="b"/>
                  <a:pathLst>
                    <a:path w="14" h="11">
                      <a:moveTo>
                        <a:pt x="3" y="11"/>
                      </a:moveTo>
                      <a:lnTo>
                        <a:pt x="0" y="8"/>
                      </a:lnTo>
                      <a:lnTo>
                        <a:pt x="12" y="0"/>
                      </a:lnTo>
                      <a:lnTo>
                        <a:pt x="14" y="3"/>
                      </a:lnTo>
                      <a:lnTo>
                        <a:pt x="14" y="4"/>
                      </a:lnTo>
                      <a:lnTo>
                        <a:pt x="3" y="1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1" name="Freeform 169"/>
                <p:cNvSpPr>
                  <a:spLocks/>
                </p:cNvSpPr>
                <p:nvPr/>
              </p:nvSpPr>
              <p:spPr bwMode="auto">
                <a:xfrm>
                  <a:off x="3722" y="3248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2" y="7"/>
                    </a:cxn>
                    <a:cxn ang="0">
                      <a:pos x="0" y="4"/>
                    </a:cxn>
                    <a:cxn ang="0">
                      <a:pos x="2" y="1"/>
                    </a:cxn>
                    <a:cxn ang="0">
                      <a:pos x="3" y="0"/>
                    </a:cxn>
                    <a:cxn ang="0">
                      <a:pos x="4" y="5"/>
                    </a:cxn>
                    <a:cxn ang="0">
                      <a:pos x="2" y="7"/>
                    </a:cxn>
                  </a:cxnLst>
                  <a:rect l="0" t="0" r="r" b="b"/>
                  <a:pathLst>
                    <a:path w="4" h="7">
                      <a:moveTo>
                        <a:pt x="2" y="7"/>
                      </a:moveTo>
                      <a:lnTo>
                        <a:pt x="0" y="4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5"/>
                      </a:lnTo>
                      <a:lnTo>
                        <a:pt x="2" y="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2" name="Freeform 170"/>
                <p:cNvSpPr>
                  <a:spLocks/>
                </p:cNvSpPr>
                <p:nvPr/>
              </p:nvSpPr>
              <p:spPr bwMode="auto">
                <a:xfrm>
                  <a:off x="3723" y="324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6"/>
                    </a:cxn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1" y="6"/>
                    </a:cxn>
                  </a:cxnLst>
                  <a:rect l="0" t="0" r="r" b="b"/>
                  <a:pathLst>
                    <a:path w="4" h="6">
                      <a:moveTo>
                        <a:pt x="1" y="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1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3" name="Freeform 171"/>
                <p:cNvSpPr>
                  <a:spLocks/>
                </p:cNvSpPr>
                <p:nvPr/>
              </p:nvSpPr>
              <p:spPr bwMode="auto">
                <a:xfrm>
                  <a:off x="3724" y="3247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6" y="5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" h="6">
                      <a:moveTo>
                        <a:pt x="0" y="6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4" name="Freeform 172"/>
                <p:cNvSpPr>
                  <a:spLocks/>
                </p:cNvSpPr>
                <p:nvPr/>
              </p:nvSpPr>
              <p:spPr bwMode="auto">
                <a:xfrm>
                  <a:off x="3726" y="3247"/>
                  <a:ext cx="12" cy="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36" y="5"/>
                    </a:cxn>
                    <a:cxn ang="0">
                      <a:pos x="37" y="6"/>
                    </a:cxn>
                    <a:cxn ang="0">
                      <a:pos x="35" y="10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7" h="10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5" y="1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5" name="Freeform 173"/>
                <p:cNvSpPr>
                  <a:spLocks/>
                </p:cNvSpPr>
                <p:nvPr/>
              </p:nvSpPr>
              <p:spPr bwMode="auto">
                <a:xfrm>
                  <a:off x="3738" y="3249"/>
                  <a:ext cx="13" cy="10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38" y="37"/>
                    </a:cxn>
                    <a:cxn ang="0">
                      <a:pos x="39" y="39"/>
                    </a:cxn>
                    <a:cxn ang="0">
                      <a:pos x="35" y="4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9" h="40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38" y="37"/>
                      </a:lnTo>
                      <a:lnTo>
                        <a:pt x="39" y="39"/>
                      </a:lnTo>
                      <a:lnTo>
                        <a:pt x="35" y="4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6" name="Freeform 174"/>
                <p:cNvSpPr>
                  <a:spLocks/>
                </p:cNvSpPr>
                <p:nvPr/>
              </p:nvSpPr>
              <p:spPr bwMode="auto">
                <a:xfrm>
                  <a:off x="3749" y="325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5" y="8"/>
                    </a:cxn>
                    <a:cxn ang="0">
                      <a:pos x="3" y="13"/>
                    </a:cxn>
                    <a:cxn ang="0">
                      <a:pos x="1" y="1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5" h="13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5" y="8"/>
                      </a:lnTo>
                      <a:lnTo>
                        <a:pt x="3" y="13"/>
                      </a:lnTo>
                      <a:lnTo>
                        <a:pt x="1" y="1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7" name="Freeform 175"/>
                <p:cNvSpPr>
                  <a:spLocks/>
                </p:cNvSpPr>
                <p:nvPr/>
              </p:nvSpPr>
              <p:spPr bwMode="auto">
                <a:xfrm>
                  <a:off x="3750" y="3261"/>
                  <a:ext cx="4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2" y="0"/>
                    </a:cxn>
                    <a:cxn ang="0">
                      <a:pos x="8" y="0"/>
                    </a:cxn>
                    <a:cxn ang="0">
                      <a:pos x="11" y="4"/>
                    </a:cxn>
                    <a:cxn ang="0">
                      <a:pos x="9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1" h="5">
                      <a:moveTo>
                        <a:pt x="0" y="5"/>
                      </a:moveTo>
                      <a:lnTo>
                        <a:pt x="2" y="0"/>
                      </a:lnTo>
                      <a:lnTo>
                        <a:pt x="8" y="0"/>
                      </a:lnTo>
                      <a:lnTo>
                        <a:pt x="11" y="4"/>
                      </a:lnTo>
                      <a:lnTo>
                        <a:pt x="9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8" name="Freeform 176"/>
                <p:cNvSpPr>
                  <a:spLocks/>
                </p:cNvSpPr>
                <p:nvPr/>
              </p:nvSpPr>
              <p:spPr bwMode="auto">
                <a:xfrm>
                  <a:off x="3753" y="3258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3" y="14"/>
                    </a:cxn>
                    <a:cxn ang="0">
                      <a:pos x="0" y="10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5" y="2"/>
                    </a:cxn>
                    <a:cxn ang="0">
                      <a:pos x="3" y="14"/>
                    </a:cxn>
                  </a:cxnLst>
                  <a:rect l="0" t="0" r="r" b="b"/>
                  <a:pathLst>
                    <a:path w="5" h="14">
                      <a:moveTo>
                        <a:pt x="3" y="14"/>
                      </a:moveTo>
                      <a:lnTo>
                        <a:pt x="0" y="1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3" y="1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19" name="Freeform 177"/>
                <p:cNvSpPr>
                  <a:spLocks/>
                </p:cNvSpPr>
                <p:nvPr/>
              </p:nvSpPr>
              <p:spPr bwMode="auto">
                <a:xfrm>
                  <a:off x="3753" y="3257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4" y="7"/>
                    </a:cxn>
                    <a:cxn ang="0">
                      <a:pos x="0" y="5"/>
                    </a:cxn>
                    <a:cxn ang="0">
                      <a:pos x="1" y="1"/>
                    </a:cxn>
                    <a:cxn ang="0">
                      <a:pos x="2" y="0"/>
                    </a:cxn>
                    <a:cxn ang="0">
                      <a:pos x="5" y="3"/>
                    </a:cxn>
                    <a:cxn ang="0">
                      <a:pos x="4" y="7"/>
                    </a:cxn>
                  </a:cxnLst>
                  <a:rect l="0" t="0" r="r" b="b"/>
                  <a:pathLst>
                    <a:path w="5" h="7">
                      <a:moveTo>
                        <a:pt x="4" y="7"/>
                      </a:moveTo>
                      <a:lnTo>
                        <a:pt x="0" y="5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5" y="3"/>
                      </a:lnTo>
                      <a:lnTo>
                        <a:pt x="4" y="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0" name="Freeform 178"/>
                <p:cNvSpPr>
                  <a:spLocks/>
                </p:cNvSpPr>
                <p:nvPr/>
              </p:nvSpPr>
              <p:spPr bwMode="auto">
                <a:xfrm>
                  <a:off x="3754" y="325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0" y="3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4" y="3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4" h="6">
                      <a:moveTo>
                        <a:pt x="3" y="6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4" y="3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1" name="Freeform 179"/>
                <p:cNvSpPr>
                  <a:spLocks/>
                </p:cNvSpPr>
                <p:nvPr/>
              </p:nvSpPr>
              <p:spPr bwMode="auto">
                <a:xfrm>
                  <a:off x="3755" y="325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5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3" y="4"/>
                    </a:cxn>
                    <a:cxn ang="0">
                      <a:pos x="2" y="5"/>
                    </a:cxn>
                  </a:cxnLst>
                  <a:rect l="0" t="0" r="r" b="b"/>
                  <a:pathLst>
                    <a:path w="3" h="5">
                      <a:moveTo>
                        <a:pt x="2" y="5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3" y="4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2" name="Freeform 180"/>
                <p:cNvSpPr>
                  <a:spLocks/>
                </p:cNvSpPr>
                <p:nvPr/>
              </p:nvSpPr>
              <p:spPr bwMode="auto">
                <a:xfrm>
                  <a:off x="3755" y="3256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6" y="1"/>
                    </a:cxn>
                    <a:cxn ang="0">
                      <a:pos x="7" y="2"/>
                    </a:cxn>
                    <a:cxn ang="0">
                      <a:pos x="6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6">
                      <a:moveTo>
                        <a:pt x="0" y="5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3" name="Freeform 181"/>
                <p:cNvSpPr>
                  <a:spLocks/>
                </p:cNvSpPr>
                <p:nvPr/>
              </p:nvSpPr>
              <p:spPr bwMode="auto">
                <a:xfrm>
                  <a:off x="3757" y="3256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" y="0"/>
                    </a:cxn>
                    <a:cxn ang="0">
                      <a:pos x="23" y="16"/>
                    </a:cxn>
                    <a:cxn ang="0">
                      <a:pos x="24" y="18"/>
                    </a:cxn>
                    <a:cxn ang="0">
                      <a:pos x="19" y="19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4" h="19">
                      <a:moveTo>
                        <a:pt x="0" y="4"/>
                      </a:moveTo>
                      <a:lnTo>
                        <a:pt x="1" y="0"/>
                      </a:lnTo>
                      <a:lnTo>
                        <a:pt x="23" y="16"/>
                      </a:lnTo>
                      <a:lnTo>
                        <a:pt x="24" y="18"/>
                      </a:lnTo>
                      <a:lnTo>
                        <a:pt x="19" y="1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4" name="Freeform 182"/>
                <p:cNvSpPr>
                  <a:spLocks/>
                </p:cNvSpPr>
                <p:nvPr/>
              </p:nvSpPr>
              <p:spPr bwMode="auto">
                <a:xfrm>
                  <a:off x="3764" y="3261"/>
                  <a:ext cx="1" cy="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5" y="0"/>
                    </a:cxn>
                    <a:cxn ang="0">
                      <a:pos x="5" y="12"/>
                    </a:cxn>
                    <a:cxn ang="0">
                      <a:pos x="2" y="16"/>
                    </a:cxn>
                    <a:cxn ang="0">
                      <a:pos x="0" y="13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5" h="16">
                      <a:moveTo>
                        <a:pt x="0" y="1"/>
                      </a:moveTo>
                      <a:lnTo>
                        <a:pt x="5" y="0"/>
                      </a:lnTo>
                      <a:lnTo>
                        <a:pt x="5" y="12"/>
                      </a:lnTo>
                      <a:lnTo>
                        <a:pt x="2" y="16"/>
                      </a:lnTo>
                      <a:lnTo>
                        <a:pt x="0" y="13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5" name="Freeform 183"/>
                <p:cNvSpPr>
                  <a:spLocks/>
                </p:cNvSpPr>
                <p:nvPr/>
              </p:nvSpPr>
              <p:spPr bwMode="auto">
                <a:xfrm>
                  <a:off x="3764" y="3264"/>
                  <a:ext cx="10" cy="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0"/>
                    </a:cxn>
                    <a:cxn ang="0">
                      <a:pos x="28" y="25"/>
                    </a:cxn>
                    <a:cxn ang="0">
                      <a:pos x="29" y="26"/>
                    </a:cxn>
                    <a:cxn ang="0">
                      <a:pos x="26" y="2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9" h="27">
                      <a:moveTo>
                        <a:pt x="0" y="4"/>
                      </a:moveTo>
                      <a:lnTo>
                        <a:pt x="3" y="0"/>
                      </a:lnTo>
                      <a:lnTo>
                        <a:pt x="28" y="25"/>
                      </a:lnTo>
                      <a:lnTo>
                        <a:pt x="29" y="26"/>
                      </a:lnTo>
                      <a:lnTo>
                        <a:pt x="26" y="2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6" name="Freeform 184"/>
                <p:cNvSpPr>
                  <a:spLocks/>
                </p:cNvSpPr>
                <p:nvPr/>
              </p:nvSpPr>
              <p:spPr bwMode="auto">
                <a:xfrm>
                  <a:off x="3773" y="3270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5" y="7"/>
                    </a:cxn>
                    <a:cxn ang="0">
                      <a:pos x="5" y="8"/>
                    </a:cxn>
                    <a:cxn ang="0">
                      <a:pos x="1" y="7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5" h="8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1" y="7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7" name="Freeform 185"/>
                <p:cNvSpPr>
                  <a:spLocks/>
                </p:cNvSpPr>
                <p:nvPr/>
              </p:nvSpPr>
              <p:spPr bwMode="auto">
                <a:xfrm>
                  <a:off x="3761" y="3272"/>
                  <a:ext cx="14" cy="44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42" y="1"/>
                    </a:cxn>
                    <a:cxn ang="0">
                      <a:pos x="3" y="176"/>
                    </a:cxn>
                    <a:cxn ang="0">
                      <a:pos x="2" y="178"/>
                    </a:cxn>
                    <a:cxn ang="0">
                      <a:pos x="0" y="174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42" h="178">
                      <a:moveTo>
                        <a:pt x="38" y="0"/>
                      </a:moveTo>
                      <a:lnTo>
                        <a:pt x="42" y="1"/>
                      </a:lnTo>
                      <a:lnTo>
                        <a:pt x="3" y="176"/>
                      </a:lnTo>
                      <a:lnTo>
                        <a:pt x="2" y="178"/>
                      </a:lnTo>
                      <a:lnTo>
                        <a:pt x="0" y="174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8" name="Freeform 186"/>
                <p:cNvSpPr>
                  <a:spLocks/>
                </p:cNvSpPr>
                <p:nvPr/>
              </p:nvSpPr>
              <p:spPr bwMode="auto">
                <a:xfrm>
                  <a:off x="3759" y="3315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6" y="4"/>
                    </a:cxn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" h="5">
                      <a:moveTo>
                        <a:pt x="4" y="0"/>
                      </a:moveTo>
                      <a:lnTo>
                        <a:pt x="6" y="4"/>
                      </a:lnTo>
                      <a:lnTo>
                        <a:pt x="2" y="5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29" name="Freeform 187"/>
                <p:cNvSpPr>
                  <a:spLocks/>
                </p:cNvSpPr>
                <p:nvPr/>
              </p:nvSpPr>
              <p:spPr bwMode="auto">
                <a:xfrm>
                  <a:off x="3757" y="3316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4"/>
                    </a:cxn>
                    <a:cxn ang="0">
                      <a:pos x="2" y="8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9" h="8">
                      <a:moveTo>
                        <a:pt x="7" y="0"/>
                      </a:moveTo>
                      <a:lnTo>
                        <a:pt x="9" y="4"/>
                      </a:lnTo>
                      <a:lnTo>
                        <a:pt x="2" y="8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0" name="Freeform 188"/>
                <p:cNvSpPr>
                  <a:spLocks/>
                </p:cNvSpPr>
                <p:nvPr/>
              </p:nvSpPr>
              <p:spPr bwMode="auto">
                <a:xfrm>
                  <a:off x="3752" y="3317"/>
                  <a:ext cx="6" cy="9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8" y="3"/>
                    </a:cxn>
                    <a:cxn ang="0">
                      <a:pos x="5" y="37"/>
                    </a:cxn>
                    <a:cxn ang="0">
                      <a:pos x="0" y="36"/>
                    </a:cxn>
                    <a:cxn ang="0">
                      <a:pos x="2" y="35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8" h="37">
                      <a:moveTo>
                        <a:pt x="16" y="0"/>
                      </a:moveTo>
                      <a:lnTo>
                        <a:pt x="18" y="3"/>
                      </a:lnTo>
                      <a:lnTo>
                        <a:pt x="5" y="37"/>
                      </a:lnTo>
                      <a:lnTo>
                        <a:pt x="0" y="36"/>
                      </a:lnTo>
                      <a:lnTo>
                        <a:pt x="2" y="35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1" name="Freeform 189"/>
                <p:cNvSpPr>
                  <a:spLocks/>
                </p:cNvSpPr>
                <p:nvPr/>
              </p:nvSpPr>
              <p:spPr bwMode="auto">
                <a:xfrm>
                  <a:off x="3746" y="3326"/>
                  <a:ext cx="7" cy="23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1" y="1"/>
                    </a:cxn>
                    <a:cxn ang="0">
                      <a:pos x="4" y="93"/>
                    </a:cxn>
                    <a:cxn ang="0">
                      <a:pos x="0" y="93"/>
                    </a:cxn>
                    <a:cxn ang="0">
                      <a:pos x="0" y="93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1" h="93">
                      <a:moveTo>
                        <a:pt x="16" y="0"/>
                      </a:moveTo>
                      <a:lnTo>
                        <a:pt x="21" y="1"/>
                      </a:lnTo>
                      <a:lnTo>
                        <a:pt x="4" y="93"/>
                      </a:lnTo>
                      <a:lnTo>
                        <a:pt x="0" y="93"/>
                      </a:lnTo>
                      <a:lnTo>
                        <a:pt x="0" y="93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2" name="Freeform 190"/>
                <p:cNvSpPr>
                  <a:spLocks/>
                </p:cNvSpPr>
                <p:nvPr/>
              </p:nvSpPr>
              <p:spPr bwMode="auto">
                <a:xfrm>
                  <a:off x="3743" y="3349"/>
                  <a:ext cx="5" cy="26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3" y="0"/>
                    </a:cxn>
                    <a:cxn ang="0">
                      <a:pos x="4" y="102"/>
                    </a:cxn>
                    <a:cxn ang="0">
                      <a:pos x="0" y="102"/>
                    </a:cxn>
                    <a:cxn ang="0">
                      <a:pos x="0" y="102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3" h="102">
                      <a:moveTo>
                        <a:pt x="9" y="0"/>
                      </a:moveTo>
                      <a:lnTo>
                        <a:pt x="13" y="0"/>
                      </a:lnTo>
                      <a:lnTo>
                        <a:pt x="4" y="102"/>
                      </a:lnTo>
                      <a:lnTo>
                        <a:pt x="0" y="102"/>
                      </a:lnTo>
                      <a:lnTo>
                        <a:pt x="0" y="10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3" name="Freeform 191"/>
                <p:cNvSpPr>
                  <a:spLocks/>
                </p:cNvSpPr>
                <p:nvPr/>
              </p:nvSpPr>
              <p:spPr bwMode="auto">
                <a:xfrm>
                  <a:off x="3743" y="3375"/>
                  <a:ext cx="2" cy="14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4" y="57"/>
                    </a:cxn>
                    <a:cxn ang="0">
                      <a:pos x="4" y="57"/>
                    </a:cxn>
                    <a:cxn ang="0">
                      <a:pos x="0" y="57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" h="57">
                      <a:moveTo>
                        <a:pt x="2" y="0"/>
                      </a:moveTo>
                      <a:lnTo>
                        <a:pt x="6" y="0"/>
                      </a:lnTo>
                      <a:lnTo>
                        <a:pt x="4" y="57"/>
                      </a:lnTo>
                      <a:lnTo>
                        <a:pt x="4" y="57"/>
                      </a:lnTo>
                      <a:lnTo>
                        <a:pt x="0" y="57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4" name="Freeform 192"/>
                <p:cNvSpPr>
                  <a:spLocks/>
                </p:cNvSpPr>
                <p:nvPr/>
              </p:nvSpPr>
              <p:spPr bwMode="auto">
                <a:xfrm>
                  <a:off x="3742" y="3389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7">
                      <a:moveTo>
                        <a:pt x="1" y="0"/>
                      </a:moveTo>
                      <a:lnTo>
                        <a:pt x="5" y="0"/>
                      </a:lnTo>
                      <a:lnTo>
                        <a:pt x="4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5" name="Freeform 193"/>
                <p:cNvSpPr>
                  <a:spLocks/>
                </p:cNvSpPr>
                <p:nvPr/>
              </p:nvSpPr>
              <p:spPr bwMode="auto">
                <a:xfrm>
                  <a:off x="3742" y="3391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2" y="8"/>
                    </a:cxn>
                    <a:cxn ang="0">
                      <a:pos x="2" y="5"/>
                    </a:cxn>
                    <a:cxn ang="0">
                      <a:pos x="0" y="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8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2" y="8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6" name="Freeform 194"/>
                <p:cNvSpPr>
                  <a:spLocks/>
                </p:cNvSpPr>
                <p:nvPr/>
              </p:nvSpPr>
              <p:spPr bwMode="auto">
                <a:xfrm>
                  <a:off x="3742" y="3391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2" y="5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5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7" name="Freeform 195"/>
                <p:cNvSpPr>
                  <a:spLocks/>
                </p:cNvSpPr>
                <p:nvPr/>
              </p:nvSpPr>
              <p:spPr bwMode="auto">
                <a:xfrm>
                  <a:off x="3742" y="3391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5">
                      <a:moveTo>
                        <a:pt x="2" y="0"/>
                      </a:move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8" name="Freeform 196"/>
                <p:cNvSpPr>
                  <a:spLocks/>
                </p:cNvSpPr>
                <p:nvPr/>
              </p:nvSpPr>
              <p:spPr bwMode="auto">
                <a:xfrm>
                  <a:off x="3739" y="3391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9" y="5"/>
                    </a:cxn>
                    <a:cxn ang="0">
                      <a:pos x="2" y="6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9" h="6">
                      <a:moveTo>
                        <a:pt x="9" y="0"/>
                      </a:moveTo>
                      <a:lnTo>
                        <a:pt x="9" y="5"/>
                      </a:lnTo>
                      <a:lnTo>
                        <a:pt x="2" y="6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39" name="Freeform 197"/>
                <p:cNvSpPr>
                  <a:spLocks/>
                </p:cNvSpPr>
                <p:nvPr/>
              </p:nvSpPr>
              <p:spPr bwMode="auto">
                <a:xfrm>
                  <a:off x="3725" y="3392"/>
                  <a:ext cx="14" cy="6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3" y="4"/>
                    </a:cxn>
                    <a:cxn ang="0">
                      <a:pos x="2" y="26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43" h="26">
                      <a:moveTo>
                        <a:pt x="41" y="0"/>
                      </a:moveTo>
                      <a:lnTo>
                        <a:pt x="43" y="4"/>
                      </a:lnTo>
                      <a:lnTo>
                        <a:pt x="2" y="26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0" name="Freeform 198"/>
                <p:cNvSpPr>
                  <a:spLocks/>
                </p:cNvSpPr>
                <p:nvPr/>
              </p:nvSpPr>
              <p:spPr bwMode="auto">
                <a:xfrm>
                  <a:off x="3725" y="339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3" y="3"/>
                    </a:cxn>
                    <a:cxn ang="0">
                      <a:pos x="3" y="5"/>
                    </a:cxn>
                    <a:cxn ang="0">
                      <a:pos x="2" y="7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" h="7">
                      <a:moveTo>
                        <a:pt x="1" y="0"/>
                      </a:moveTo>
                      <a:lnTo>
                        <a:pt x="3" y="3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1" name="Freeform 199"/>
                <p:cNvSpPr>
                  <a:spLocks/>
                </p:cNvSpPr>
                <p:nvPr/>
              </p:nvSpPr>
              <p:spPr bwMode="auto">
                <a:xfrm>
                  <a:off x="3724" y="3398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5" y="4"/>
                    </a:cxn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" h="5">
                      <a:moveTo>
                        <a:pt x="3" y="0"/>
                      </a:moveTo>
                      <a:lnTo>
                        <a:pt x="5" y="4"/>
                      </a:lnTo>
                      <a:lnTo>
                        <a:pt x="2" y="5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2" name="Freeform 200"/>
                <p:cNvSpPr>
                  <a:spLocks/>
                </p:cNvSpPr>
                <p:nvPr/>
              </p:nvSpPr>
              <p:spPr bwMode="auto">
                <a:xfrm>
                  <a:off x="3723" y="339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5" y="4"/>
                    </a:cxn>
                    <a:cxn ang="0">
                      <a:pos x="2" y="7"/>
                    </a:cxn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" h="7">
                      <a:moveTo>
                        <a:pt x="3" y="0"/>
                      </a:moveTo>
                      <a:lnTo>
                        <a:pt x="5" y="4"/>
                      </a:ln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3" name="Freeform 201"/>
                <p:cNvSpPr>
                  <a:spLocks/>
                </p:cNvSpPr>
                <p:nvPr/>
              </p:nvSpPr>
              <p:spPr bwMode="auto">
                <a:xfrm>
                  <a:off x="3720" y="3399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4"/>
                    </a:cxn>
                    <a:cxn ang="0">
                      <a:pos x="2" y="9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9" h="9">
                      <a:moveTo>
                        <a:pt x="7" y="0"/>
                      </a:moveTo>
                      <a:lnTo>
                        <a:pt x="9" y="4"/>
                      </a:lnTo>
                      <a:lnTo>
                        <a:pt x="2" y="9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4" name="Freeform 202"/>
                <p:cNvSpPr>
                  <a:spLocks/>
                </p:cNvSpPr>
                <p:nvPr/>
              </p:nvSpPr>
              <p:spPr bwMode="auto">
                <a:xfrm>
                  <a:off x="3718" y="3401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0" y="3"/>
                    </a:cxn>
                    <a:cxn ang="0">
                      <a:pos x="3" y="16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0" h="16">
                      <a:moveTo>
                        <a:pt x="8" y="0"/>
                      </a:moveTo>
                      <a:lnTo>
                        <a:pt x="10" y="3"/>
                      </a:lnTo>
                      <a:lnTo>
                        <a:pt x="3" y="16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5" name="Freeform 203"/>
                <p:cNvSpPr>
                  <a:spLocks/>
                </p:cNvSpPr>
                <p:nvPr/>
              </p:nvSpPr>
              <p:spPr bwMode="auto">
                <a:xfrm>
                  <a:off x="3717" y="340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6" y="3"/>
                    </a:cxn>
                    <a:cxn ang="0">
                      <a:pos x="3" y="11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11">
                      <a:moveTo>
                        <a:pt x="3" y="0"/>
                      </a:moveTo>
                      <a:lnTo>
                        <a:pt x="6" y="3"/>
                      </a:lnTo>
                      <a:lnTo>
                        <a:pt x="3" y="11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6" name="Freeform 204"/>
                <p:cNvSpPr>
                  <a:spLocks/>
                </p:cNvSpPr>
                <p:nvPr/>
              </p:nvSpPr>
              <p:spPr bwMode="auto">
                <a:xfrm>
                  <a:off x="3710" y="3406"/>
                  <a:ext cx="8" cy="1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3" y="3"/>
                    </a:cxn>
                    <a:cxn ang="0">
                      <a:pos x="4" y="52"/>
                    </a:cxn>
                    <a:cxn ang="0">
                      <a:pos x="0" y="51"/>
                    </a:cxn>
                    <a:cxn ang="0">
                      <a:pos x="1" y="5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3" h="52">
                      <a:moveTo>
                        <a:pt x="20" y="0"/>
                      </a:moveTo>
                      <a:lnTo>
                        <a:pt x="23" y="3"/>
                      </a:lnTo>
                      <a:lnTo>
                        <a:pt x="4" y="52"/>
                      </a:lnTo>
                      <a:lnTo>
                        <a:pt x="0" y="51"/>
                      </a:lnTo>
                      <a:lnTo>
                        <a:pt x="1" y="5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7" name="Freeform 205"/>
                <p:cNvSpPr>
                  <a:spLocks/>
                </p:cNvSpPr>
                <p:nvPr/>
              </p:nvSpPr>
              <p:spPr bwMode="auto">
                <a:xfrm>
                  <a:off x="3699" y="3419"/>
                  <a:ext cx="12" cy="37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8" y="1"/>
                    </a:cxn>
                    <a:cxn ang="0">
                      <a:pos x="4" y="147"/>
                    </a:cxn>
                    <a:cxn ang="0">
                      <a:pos x="0" y="146"/>
                    </a:cxn>
                    <a:cxn ang="0">
                      <a:pos x="0" y="146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8" h="147">
                      <a:moveTo>
                        <a:pt x="34" y="0"/>
                      </a:moveTo>
                      <a:lnTo>
                        <a:pt x="38" y="1"/>
                      </a:lnTo>
                      <a:lnTo>
                        <a:pt x="4" y="147"/>
                      </a:lnTo>
                      <a:lnTo>
                        <a:pt x="0" y="146"/>
                      </a:lnTo>
                      <a:lnTo>
                        <a:pt x="0" y="146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448" name="Freeform 206"/>
                <p:cNvSpPr>
                  <a:spLocks/>
                </p:cNvSpPr>
                <p:nvPr/>
              </p:nvSpPr>
              <p:spPr bwMode="auto">
                <a:xfrm>
                  <a:off x="3696" y="3455"/>
                  <a:ext cx="4" cy="15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2" y="1"/>
                    </a:cxn>
                    <a:cxn ang="0">
                      <a:pos x="4" y="60"/>
                    </a:cxn>
                    <a:cxn ang="0">
                      <a:pos x="0" y="60"/>
                    </a:cxn>
                    <a:cxn ang="0">
                      <a:pos x="0" y="6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2" h="60">
                      <a:moveTo>
                        <a:pt x="8" y="0"/>
                      </a:moveTo>
                      <a:lnTo>
                        <a:pt x="12" y="1"/>
                      </a:lnTo>
                      <a:lnTo>
                        <a:pt x="4" y="60"/>
                      </a:lnTo>
                      <a:lnTo>
                        <a:pt x="0" y="60"/>
                      </a:lnTo>
                      <a:lnTo>
                        <a:pt x="0" y="6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5" name="Group 408"/>
              <p:cNvGrpSpPr>
                <a:grpSpLocks/>
              </p:cNvGrpSpPr>
              <p:nvPr/>
            </p:nvGrpSpPr>
            <p:grpSpPr bwMode="auto">
              <a:xfrm>
                <a:off x="3023" y="3066"/>
                <a:ext cx="678" cy="809"/>
                <a:chOff x="3023" y="3066"/>
                <a:chExt cx="678" cy="809"/>
              </a:xfrm>
            </p:grpSpPr>
            <p:sp>
              <p:nvSpPr>
                <p:cNvPr id="49" name="Freeform 208"/>
                <p:cNvSpPr>
                  <a:spLocks/>
                </p:cNvSpPr>
                <p:nvPr/>
              </p:nvSpPr>
              <p:spPr bwMode="auto">
                <a:xfrm>
                  <a:off x="3696" y="3470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4"/>
                    </a:cxn>
                    <a:cxn ang="0">
                      <a:pos x="3" y="6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6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4"/>
                      </a:lnTo>
                      <a:lnTo>
                        <a:pt x="3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0" name="Freeform 209"/>
                <p:cNvSpPr>
                  <a:spLocks/>
                </p:cNvSpPr>
                <p:nvPr/>
              </p:nvSpPr>
              <p:spPr bwMode="auto">
                <a:xfrm>
                  <a:off x="3696" y="3471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4"/>
                    </a:cxn>
                    <a:cxn ang="0">
                      <a:pos x="2" y="6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4" h="6">
                      <a:moveTo>
                        <a:pt x="1" y="0"/>
                      </a:move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1" name="Freeform 210"/>
                <p:cNvSpPr>
                  <a:spLocks/>
                </p:cNvSpPr>
                <p:nvPr/>
              </p:nvSpPr>
              <p:spPr bwMode="auto">
                <a:xfrm>
                  <a:off x="3688" y="3471"/>
                  <a:ext cx="8" cy="11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6" y="4"/>
                    </a:cxn>
                    <a:cxn ang="0">
                      <a:pos x="3" y="43"/>
                    </a:cxn>
                    <a:cxn ang="0">
                      <a:pos x="0" y="41"/>
                    </a:cxn>
                    <a:cxn ang="0">
                      <a:pos x="0" y="41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26" h="43">
                      <a:moveTo>
                        <a:pt x="24" y="0"/>
                      </a:moveTo>
                      <a:lnTo>
                        <a:pt x="26" y="4"/>
                      </a:lnTo>
                      <a:lnTo>
                        <a:pt x="3" y="43"/>
                      </a:lnTo>
                      <a:lnTo>
                        <a:pt x="0" y="41"/>
                      </a:lnTo>
                      <a:lnTo>
                        <a:pt x="0" y="41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2" name="Freeform 211"/>
                <p:cNvSpPr>
                  <a:spLocks/>
                </p:cNvSpPr>
                <p:nvPr/>
              </p:nvSpPr>
              <p:spPr bwMode="auto">
                <a:xfrm>
                  <a:off x="3683" y="3482"/>
                  <a:ext cx="6" cy="12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8" y="2"/>
                    </a:cxn>
                    <a:cxn ang="0">
                      <a:pos x="3" y="48"/>
                    </a:cxn>
                    <a:cxn ang="0">
                      <a:pos x="3" y="48"/>
                    </a:cxn>
                    <a:cxn ang="0">
                      <a:pos x="0" y="4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8" h="48">
                      <a:moveTo>
                        <a:pt x="15" y="0"/>
                      </a:moveTo>
                      <a:lnTo>
                        <a:pt x="18" y="2"/>
                      </a:lnTo>
                      <a:lnTo>
                        <a:pt x="3" y="48"/>
                      </a:lnTo>
                      <a:lnTo>
                        <a:pt x="3" y="48"/>
                      </a:lnTo>
                      <a:lnTo>
                        <a:pt x="0" y="4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3" name="Freeform 212"/>
                <p:cNvSpPr>
                  <a:spLocks/>
                </p:cNvSpPr>
                <p:nvPr/>
              </p:nvSpPr>
              <p:spPr bwMode="auto">
                <a:xfrm>
                  <a:off x="3681" y="3493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9" y="3"/>
                    </a:cxn>
                    <a:cxn ang="0">
                      <a:pos x="3" y="13"/>
                    </a:cxn>
                    <a:cxn ang="0">
                      <a:pos x="0" y="11"/>
                    </a:cxn>
                    <a:cxn ang="0">
                      <a:pos x="0" y="1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9" h="13">
                      <a:moveTo>
                        <a:pt x="6" y="0"/>
                      </a:moveTo>
                      <a:lnTo>
                        <a:pt x="9" y="3"/>
                      </a:lnTo>
                      <a:lnTo>
                        <a:pt x="3" y="13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4" name="Freeform 213"/>
                <p:cNvSpPr>
                  <a:spLocks/>
                </p:cNvSpPr>
                <p:nvPr/>
              </p:nvSpPr>
              <p:spPr bwMode="auto">
                <a:xfrm>
                  <a:off x="3673" y="3496"/>
                  <a:ext cx="9" cy="11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6" y="2"/>
                    </a:cxn>
                    <a:cxn ang="0">
                      <a:pos x="3" y="45"/>
                    </a:cxn>
                    <a:cxn ang="0">
                      <a:pos x="0" y="42"/>
                    </a:cxn>
                    <a:cxn ang="0">
                      <a:pos x="0" y="42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6" h="45">
                      <a:moveTo>
                        <a:pt x="23" y="0"/>
                      </a:moveTo>
                      <a:lnTo>
                        <a:pt x="26" y="2"/>
                      </a:lnTo>
                      <a:lnTo>
                        <a:pt x="3" y="45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5" name="Freeform 214"/>
                <p:cNvSpPr>
                  <a:spLocks/>
                </p:cNvSpPr>
                <p:nvPr/>
              </p:nvSpPr>
              <p:spPr bwMode="auto">
                <a:xfrm>
                  <a:off x="3672" y="3506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6" y="3"/>
                    </a:cxn>
                    <a:cxn ang="0">
                      <a:pos x="4" y="7"/>
                    </a:cxn>
                    <a:cxn ang="0">
                      <a:pos x="0" y="5"/>
                    </a:cxn>
                    <a:cxn ang="0">
                      <a:pos x="1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7">
                      <a:moveTo>
                        <a:pt x="3" y="0"/>
                      </a:moveTo>
                      <a:lnTo>
                        <a:pt x="6" y="3"/>
                      </a:lnTo>
                      <a:lnTo>
                        <a:pt x="4" y="7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6" name="Freeform 215"/>
                <p:cNvSpPr>
                  <a:spLocks/>
                </p:cNvSpPr>
                <p:nvPr/>
              </p:nvSpPr>
              <p:spPr bwMode="auto">
                <a:xfrm>
                  <a:off x="3672" y="350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5" y="2"/>
                    </a:cxn>
                    <a:cxn ang="0">
                      <a:pos x="4" y="6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6">
                      <a:moveTo>
                        <a:pt x="1" y="0"/>
                      </a:moveTo>
                      <a:lnTo>
                        <a:pt x="5" y="2"/>
                      </a:lnTo>
                      <a:lnTo>
                        <a:pt x="4" y="6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7" name="Freeform 216"/>
                <p:cNvSpPr>
                  <a:spLocks/>
                </p:cNvSpPr>
                <p:nvPr/>
              </p:nvSpPr>
              <p:spPr bwMode="auto">
                <a:xfrm>
                  <a:off x="3671" y="3509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5" y="2"/>
                    </a:cxn>
                    <a:cxn ang="0">
                      <a:pos x="4" y="7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7">
                      <a:moveTo>
                        <a:pt x="1" y="0"/>
                      </a:moveTo>
                      <a:lnTo>
                        <a:pt x="5" y="2"/>
                      </a:lnTo>
                      <a:lnTo>
                        <a:pt x="4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8" name="Freeform 217"/>
                <p:cNvSpPr>
                  <a:spLocks/>
                </p:cNvSpPr>
                <p:nvPr/>
              </p:nvSpPr>
              <p:spPr bwMode="auto">
                <a:xfrm>
                  <a:off x="3671" y="3510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4" y="13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13">
                      <a:moveTo>
                        <a:pt x="1" y="0"/>
                      </a:moveTo>
                      <a:lnTo>
                        <a:pt x="5" y="0"/>
                      </a:lnTo>
                      <a:lnTo>
                        <a:pt x="4" y="13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59" name="Freeform 218"/>
                <p:cNvSpPr>
                  <a:spLocks/>
                </p:cNvSpPr>
                <p:nvPr/>
              </p:nvSpPr>
              <p:spPr bwMode="auto">
                <a:xfrm>
                  <a:off x="3671" y="3514"/>
                  <a:ext cx="3" cy="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9" y="49"/>
                    </a:cxn>
                    <a:cxn ang="0">
                      <a:pos x="5" y="51"/>
                    </a:cxn>
                    <a:cxn ang="0">
                      <a:pos x="5" y="4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" h="51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9" y="49"/>
                      </a:lnTo>
                      <a:lnTo>
                        <a:pt x="5" y="51"/>
                      </a:lnTo>
                      <a:lnTo>
                        <a:pt x="5" y="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0" name="Freeform 219"/>
                <p:cNvSpPr>
                  <a:spLocks/>
                </p:cNvSpPr>
                <p:nvPr/>
              </p:nvSpPr>
              <p:spPr bwMode="auto">
                <a:xfrm>
                  <a:off x="3673" y="3526"/>
                  <a:ext cx="10" cy="2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30" y="112"/>
                    </a:cxn>
                    <a:cxn ang="0">
                      <a:pos x="27" y="113"/>
                    </a:cxn>
                    <a:cxn ang="0">
                      <a:pos x="26" y="113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30" h="113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30" y="112"/>
                      </a:lnTo>
                      <a:lnTo>
                        <a:pt x="27" y="113"/>
                      </a:lnTo>
                      <a:lnTo>
                        <a:pt x="26" y="11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1" name="Freeform 220"/>
                <p:cNvSpPr>
                  <a:spLocks/>
                </p:cNvSpPr>
                <p:nvPr/>
              </p:nvSpPr>
              <p:spPr bwMode="auto">
                <a:xfrm>
                  <a:off x="3682" y="3554"/>
                  <a:ext cx="5" cy="10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16" y="40"/>
                    </a:cxn>
                    <a:cxn ang="0">
                      <a:pos x="13" y="42"/>
                    </a:cxn>
                    <a:cxn ang="0">
                      <a:pos x="13" y="42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6" h="4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40"/>
                      </a:lnTo>
                      <a:lnTo>
                        <a:pt x="13" y="42"/>
                      </a:lnTo>
                      <a:lnTo>
                        <a:pt x="13" y="4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2" name="Freeform 221"/>
                <p:cNvSpPr>
                  <a:spLocks/>
                </p:cNvSpPr>
                <p:nvPr/>
              </p:nvSpPr>
              <p:spPr bwMode="auto">
                <a:xfrm>
                  <a:off x="3686" y="3564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10" y="16"/>
                    </a:cxn>
                    <a:cxn ang="0">
                      <a:pos x="8" y="18"/>
                    </a:cxn>
                    <a:cxn ang="0">
                      <a:pos x="8" y="18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0" h="18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0" y="16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3" name="Freeform 222"/>
                <p:cNvSpPr>
                  <a:spLocks/>
                </p:cNvSpPr>
                <p:nvPr/>
              </p:nvSpPr>
              <p:spPr bwMode="auto">
                <a:xfrm>
                  <a:off x="3689" y="356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2" y="0"/>
                    </a:cxn>
                    <a:cxn ang="0">
                      <a:pos x="3" y="1"/>
                    </a:cxn>
                    <a:cxn ang="0">
                      <a:pos x="4" y="1"/>
                    </a:cxn>
                    <a:cxn ang="0">
                      <a:pos x="1" y="4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4" h="4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1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4" name="Freeform 223"/>
                <p:cNvSpPr>
                  <a:spLocks/>
                </p:cNvSpPr>
                <p:nvPr/>
              </p:nvSpPr>
              <p:spPr bwMode="auto">
                <a:xfrm>
                  <a:off x="3689" y="3568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5" y="25"/>
                    </a:cxn>
                    <a:cxn ang="0">
                      <a:pos x="15" y="27"/>
                    </a:cxn>
                    <a:cxn ang="0">
                      <a:pos x="12" y="28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15" h="28">
                      <a:moveTo>
                        <a:pt x="0" y="3"/>
                      </a:moveTo>
                      <a:lnTo>
                        <a:pt x="3" y="0"/>
                      </a:lnTo>
                      <a:lnTo>
                        <a:pt x="15" y="25"/>
                      </a:lnTo>
                      <a:lnTo>
                        <a:pt x="15" y="27"/>
                      </a:lnTo>
                      <a:lnTo>
                        <a:pt x="12" y="28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5" name="Freeform 224"/>
                <p:cNvSpPr>
                  <a:spLocks/>
                </p:cNvSpPr>
                <p:nvPr/>
              </p:nvSpPr>
              <p:spPr bwMode="auto">
                <a:xfrm>
                  <a:off x="3693" y="3575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7" y="17"/>
                    </a:cxn>
                    <a:cxn ang="0">
                      <a:pos x="7" y="17"/>
                    </a:cxn>
                    <a:cxn ang="0">
                      <a:pos x="3" y="18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7" h="18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3" y="18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6" name="Freeform 225"/>
                <p:cNvSpPr>
                  <a:spLocks/>
                </p:cNvSpPr>
                <p:nvPr/>
              </p:nvSpPr>
              <p:spPr bwMode="auto">
                <a:xfrm>
                  <a:off x="3694" y="3579"/>
                  <a:ext cx="3" cy="1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9" y="56"/>
                    </a:cxn>
                    <a:cxn ang="0">
                      <a:pos x="5" y="57"/>
                    </a:cxn>
                    <a:cxn ang="0">
                      <a:pos x="5" y="56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9" h="57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9" y="56"/>
                      </a:lnTo>
                      <a:lnTo>
                        <a:pt x="5" y="57"/>
                      </a:lnTo>
                      <a:lnTo>
                        <a:pt x="5" y="56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7" name="Freeform 226"/>
                <p:cNvSpPr>
                  <a:spLocks/>
                </p:cNvSpPr>
                <p:nvPr/>
              </p:nvSpPr>
              <p:spPr bwMode="auto">
                <a:xfrm>
                  <a:off x="3696" y="3593"/>
                  <a:ext cx="4" cy="10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12" y="37"/>
                    </a:cxn>
                    <a:cxn ang="0">
                      <a:pos x="10" y="41"/>
                    </a:cxn>
                    <a:cxn ang="0">
                      <a:pos x="8" y="39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2" h="41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12" y="37"/>
                      </a:lnTo>
                      <a:lnTo>
                        <a:pt x="10" y="41"/>
                      </a:lnTo>
                      <a:lnTo>
                        <a:pt x="8" y="3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8" name="Freeform 227"/>
                <p:cNvSpPr>
                  <a:spLocks/>
                </p:cNvSpPr>
                <p:nvPr/>
              </p:nvSpPr>
              <p:spPr bwMode="auto">
                <a:xfrm>
                  <a:off x="3699" y="360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4" y="0"/>
                    </a:cxn>
                    <a:cxn ang="0">
                      <a:pos x="5" y="2"/>
                    </a:cxn>
                    <a:cxn ang="0">
                      <a:pos x="1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5" h="4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1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69" name="Freeform 228"/>
                <p:cNvSpPr>
                  <a:spLocks/>
                </p:cNvSpPr>
                <p:nvPr/>
              </p:nvSpPr>
              <p:spPr bwMode="auto">
                <a:xfrm>
                  <a:off x="3693" y="3603"/>
                  <a:ext cx="8" cy="32"/>
                </a:xfrm>
                <a:custGeom>
                  <a:avLst/>
                  <a:gdLst/>
                  <a:ahLst/>
                  <a:cxnLst>
                    <a:cxn ang="0">
                      <a:pos x="19" y="2"/>
                    </a:cxn>
                    <a:cxn ang="0">
                      <a:pos x="23" y="0"/>
                    </a:cxn>
                    <a:cxn ang="0">
                      <a:pos x="4" y="129"/>
                    </a:cxn>
                    <a:cxn ang="0">
                      <a:pos x="4" y="131"/>
                    </a:cxn>
                    <a:cxn ang="0">
                      <a:pos x="0" y="129"/>
                    </a:cxn>
                    <a:cxn ang="0">
                      <a:pos x="19" y="2"/>
                    </a:cxn>
                  </a:cxnLst>
                  <a:rect l="0" t="0" r="r" b="b"/>
                  <a:pathLst>
                    <a:path w="23" h="131">
                      <a:moveTo>
                        <a:pt x="19" y="2"/>
                      </a:moveTo>
                      <a:lnTo>
                        <a:pt x="23" y="0"/>
                      </a:lnTo>
                      <a:lnTo>
                        <a:pt x="4" y="129"/>
                      </a:lnTo>
                      <a:lnTo>
                        <a:pt x="4" y="131"/>
                      </a:lnTo>
                      <a:lnTo>
                        <a:pt x="0" y="129"/>
                      </a:lnTo>
                      <a:lnTo>
                        <a:pt x="19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0" name="Freeform 229"/>
                <p:cNvSpPr>
                  <a:spLocks/>
                </p:cNvSpPr>
                <p:nvPr/>
              </p:nvSpPr>
              <p:spPr bwMode="auto">
                <a:xfrm>
                  <a:off x="3690" y="3635"/>
                  <a:ext cx="4" cy="7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2" y="2"/>
                    </a:cxn>
                    <a:cxn ang="0">
                      <a:pos x="5" y="29"/>
                    </a:cxn>
                    <a:cxn ang="0">
                      <a:pos x="5" y="29"/>
                    </a:cxn>
                    <a:cxn ang="0">
                      <a:pos x="0" y="28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2" h="29">
                      <a:moveTo>
                        <a:pt x="8" y="0"/>
                      </a:moveTo>
                      <a:lnTo>
                        <a:pt x="12" y="2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0" y="2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1" name="Freeform 230"/>
                <p:cNvSpPr>
                  <a:spLocks/>
                </p:cNvSpPr>
                <p:nvPr/>
              </p:nvSpPr>
              <p:spPr bwMode="auto">
                <a:xfrm>
                  <a:off x="3675" y="3642"/>
                  <a:ext cx="17" cy="42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50" y="1"/>
                    </a:cxn>
                    <a:cxn ang="0">
                      <a:pos x="4" y="166"/>
                    </a:cxn>
                    <a:cxn ang="0">
                      <a:pos x="0" y="165"/>
                    </a:cxn>
                    <a:cxn ang="0">
                      <a:pos x="0" y="165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50" h="166">
                      <a:moveTo>
                        <a:pt x="45" y="0"/>
                      </a:moveTo>
                      <a:lnTo>
                        <a:pt x="50" y="1"/>
                      </a:lnTo>
                      <a:lnTo>
                        <a:pt x="4" y="166"/>
                      </a:lnTo>
                      <a:lnTo>
                        <a:pt x="0" y="165"/>
                      </a:lnTo>
                      <a:lnTo>
                        <a:pt x="0" y="165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2" name="Freeform 231"/>
                <p:cNvSpPr>
                  <a:spLocks/>
                </p:cNvSpPr>
                <p:nvPr/>
              </p:nvSpPr>
              <p:spPr bwMode="auto">
                <a:xfrm>
                  <a:off x="3674" y="3683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9" y="1"/>
                    </a:cxn>
                    <a:cxn ang="0">
                      <a:pos x="4" y="26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9" h="26">
                      <a:moveTo>
                        <a:pt x="5" y="0"/>
                      </a:moveTo>
                      <a:lnTo>
                        <a:pt x="9" y="1"/>
                      </a:lnTo>
                      <a:lnTo>
                        <a:pt x="4" y="26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3" name="Freeform 232"/>
                <p:cNvSpPr>
                  <a:spLocks/>
                </p:cNvSpPr>
                <p:nvPr/>
              </p:nvSpPr>
              <p:spPr bwMode="auto">
                <a:xfrm>
                  <a:off x="3663" y="3689"/>
                  <a:ext cx="12" cy="41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35" y="1"/>
                    </a:cxn>
                    <a:cxn ang="0">
                      <a:pos x="4" y="161"/>
                    </a:cxn>
                    <a:cxn ang="0">
                      <a:pos x="1" y="162"/>
                    </a:cxn>
                    <a:cxn ang="0">
                      <a:pos x="0" y="161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5" h="162">
                      <a:moveTo>
                        <a:pt x="31" y="0"/>
                      </a:moveTo>
                      <a:lnTo>
                        <a:pt x="35" y="1"/>
                      </a:lnTo>
                      <a:lnTo>
                        <a:pt x="4" y="161"/>
                      </a:lnTo>
                      <a:lnTo>
                        <a:pt x="1" y="162"/>
                      </a:lnTo>
                      <a:lnTo>
                        <a:pt x="0" y="161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4" name="Freeform 233"/>
                <p:cNvSpPr>
                  <a:spLocks/>
                </p:cNvSpPr>
                <p:nvPr/>
              </p:nvSpPr>
              <p:spPr bwMode="auto">
                <a:xfrm>
                  <a:off x="3664" y="3730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14" y="13"/>
                    </a:cxn>
                    <a:cxn ang="0">
                      <a:pos x="15" y="14"/>
                    </a:cxn>
                    <a:cxn ang="0">
                      <a:pos x="10" y="16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5" h="16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4" y="13"/>
                      </a:lnTo>
                      <a:lnTo>
                        <a:pt x="15" y="14"/>
                      </a:lnTo>
                      <a:lnTo>
                        <a:pt x="10" y="16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5" name="Freeform 234"/>
                <p:cNvSpPr>
                  <a:spLocks/>
                </p:cNvSpPr>
                <p:nvPr/>
              </p:nvSpPr>
              <p:spPr bwMode="auto">
                <a:xfrm>
                  <a:off x="3667" y="3733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5" y="0"/>
                    </a:cxn>
                    <a:cxn ang="0">
                      <a:pos x="5" y="12"/>
                    </a:cxn>
                    <a:cxn ang="0">
                      <a:pos x="5" y="12"/>
                    </a:cxn>
                    <a:cxn ang="0">
                      <a:pos x="0" y="12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" h="12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5" y="12"/>
                      </a:lnTo>
                      <a:lnTo>
                        <a:pt x="5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6" name="Freeform 235"/>
                <p:cNvSpPr>
                  <a:spLocks/>
                </p:cNvSpPr>
                <p:nvPr/>
              </p:nvSpPr>
              <p:spPr bwMode="auto">
                <a:xfrm>
                  <a:off x="3667" y="37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6" y="0"/>
                    </a:cxn>
                    <a:cxn ang="0">
                      <a:pos x="5" y="12"/>
                    </a:cxn>
                    <a:cxn ang="0">
                      <a:pos x="5" y="12"/>
                    </a:cxn>
                    <a:cxn ang="0">
                      <a:pos x="0" y="1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" h="12">
                      <a:moveTo>
                        <a:pt x="1" y="0"/>
                      </a:moveTo>
                      <a:lnTo>
                        <a:pt x="6" y="0"/>
                      </a:lnTo>
                      <a:lnTo>
                        <a:pt x="5" y="12"/>
                      </a:lnTo>
                      <a:lnTo>
                        <a:pt x="5" y="12"/>
                      </a:lnTo>
                      <a:lnTo>
                        <a:pt x="0" y="1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7" name="Freeform 236"/>
                <p:cNvSpPr>
                  <a:spLocks/>
                </p:cNvSpPr>
                <p:nvPr/>
              </p:nvSpPr>
              <p:spPr bwMode="auto">
                <a:xfrm>
                  <a:off x="3666" y="3739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7" y="0"/>
                    </a:cxn>
                    <a:cxn ang="0">
                      <a:pos x="4" y="13"/>
                    </a:cxn>
                    <a:cxn ang="0">
                      <a:pos x="4" y="15"/>
                    </a:cxn>
                    <a:cxn ang="0">
                      <a:pos x="0" y="1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7" h="15">
                      <a:moveTo>
                        <a:pt x="2" y="0"/>
                      </a:moveTo>
                      <a:lnTo>
                        <a:pt x="7" y="0"/>
                      </a:lnTo>
                      <a:lnTo>
                        <a:pt x="4" y="13"/>
                      </a:lnTo>
                      <a:lnTo>
                        <a:pt x="4" y="15"/>
                      </a:lnTo>
                      <a:lnTo>
                        <a:pt x="0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8" name="Freeform 237"/>
                <p:cNvSpPr>
                  <a:spLocks/>
                </p:cNvSpPr>
                <p:nvPr/>
              </p:nvSpPr>
              <p:spPr bwMode="auto">
                <a:xfrm>
                  <a:off x="3658" y="3743"/>
                  <a:ext cx="9" cy="33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8" y="2"/>
                    </a:cxn>
                    <a:cxn ang="0">
                      <a:pos x="3" y="134"/>
                    </a:cxn>
                    <a:cxn ang="0">
                      <a:pos x="2" y="134"/>
                    </a:cxn>
                    <a:cxn ang="0">
                      <a:pos x="0" y="132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28" h="134">
                      <a:moveTo>
                        <a:pt x="24" y="0"/>
                      </a:moveTo>
                      <a:lnTo>
                        <a:pt x="28" y="2"/>
                      </a:lnTo>
                      <a:lnTo>
                        <a:pt x="3" y="134"/>
                      </a:lnTo>
                      <a:lnTo>
                        <a:pt x="2" y="134"/>
                      </a:lnTo>
                      <a:lnTo>
                        <a:pt x="0" y="132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79" name="Freeform 238"/>
                <p:cNvSpPr>
                  <a:spLocks/>
                </p:cNvSpPr>
                <p:nvPr/>
              </p:nvSpPr>
              <p:spPr bwMode="auto">
                <a:xfrm>
                  <a:off x="3657" y="3775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4" y="2"/>
                    </a:cxn>
                    <a:cxn ang="0">
                      <a:pos x="4" y="4"/>
                    </a:cxn>
                    <a:cxn ang="0">
                      <a:pos x="0" y="2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0" name="Freeform 239"/>
                <p:cNvSpPr>
                  <a:spLocks/>
                </p:cNvSpPr>
                <p:nvPr/>
              </p:nvSpPr>
              <p:spPr bwMode="auto">
                <a:xfrm>
                  <a:off x="3657" y="3776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5" y="2"/>
                    </a:cxn>
                    <a:cxn ang="0">
                      <a:pos x="3" y="10"/>
                    </a:cxn>
                    <a:cxn ang="0">
                      <a:pos x="3" y="10"/>
                    </a:cxn>
                    <a:cxn ang="0">
                      <a:pos x="0" y="7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10">
                      <a:moveTo>
                        <a:pt x="1" y="0"/>
                      </a:moveTo>
                      <a:lnTo>
                        <a:pt x="5" y="2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0" y="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1" name="Freeform 240"/>
                <p:cNvSpPr>
                  <a:spLocks/>
                </p:cNvSpPr>
                <p:nvPr/>
              </p:nvSpPr>
              <p:spPr bwMode="auto">
                <a:xfrm>
                  <a:off x="3654" y="3778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1" y="3"/>
                    </a:cxn>
                    <a:cxn ang="0">
                      <a:pos x="3" y="17"/>
                    </a:cxn>
                    <a:cxn ang="0">
                      <a:pos x="0" y="15"/>
                    </a:cxn>
                    <a:cxn ang="0">
                      <a:pos x="0" y="1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1" h="17">
                      <a:moveTo>
                        <a:pt x="8" y="0"/>
                      </a:moveTo>
                      <a:lnTo>
                        <a:pt x="11" y="3"/>
                      </a:lnTo>
                      <a:lnTo>
                        <a:pt x="3" y="17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2" name="Freeform 241"/>
                <p:cNvSpPr>
                  <a:spLocks/>
                </p:cNvSpPr>
                <p:nvPr/>
              </p:nvSpPr>
              <p:spPr bwMode="auto">
                <a:xfrm>
                  <a:off x="3650" y="3781"/>
                  <a:ext cx="5" cy="7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3" y="28"/>
                    </a:cxn>
                    <a:cxn ang="0">
                      <a:pos x="0" y="25"/>
                    </a:cxn>
                    <a:cxn ang="0">
                      <a:pos x="0" y="25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5" h="28">
                      <a:moveTo>
                        <a:pt x="12" y="0"/>
                      </a:moveTo>
                      <a:lnTo>
                        <a:pt x="15" y="2"/>
                      </a:lnTo>
                      <a:lnTo>
                        <a:pt x="3" y="28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3" name="Freeform 242"/>
                <p:cNvSpPr>
                  <a:spLocks/>
                </p:cNvSpPr>
                <p:nvPr/>
              </p:nvSpPr>
              <p:spPr bwMode="auto">
                <a:xfrm>
                  <a:off x="3639" y="3788"/>
                  <a:ext cx="12" cy="2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7" y="3"/>
                    </a:cxn>
                    <a:cxn ang="0">
                      <a:pos x="3" y="92"/>
                    </a:cxn>
                    <a:cxn ang="0">
                      <a:pos x="2" y="93"/>
                    </a:cxn>
                    <a:cxn ang="0">
                      <a:pos x="0" y="89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7" h="93">
                      <a:moveTo>
                        <a:pt x="34" y="0"/>
                      </a:moveTo>
                      <a:lnTo>
                        <a:pt x="37" y="3"/>
                      </a:lnTo>
                      <a:lnTo>
                        <a:pt x="3" y="92"/>
                      </a:lnTo>
                      <a:lnTo>
                        <a:pt x="2" y="93"/>
                      </a:lnTo>
                      <a:lnTo>
                        <a:pt x="0" y="89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" name="Freeform 243"/>
                <p:cNvSpPr>
                  <a:spLocks/>
                </p:cNvSpPr>
                <p:nvPr/>
              </p:nvSpPr>
              <p:spPr bwMode="auto">
                <a:xfrm>
                  <a:off x="3635" y="3810"/>
                  <a:ext cx="5" cy="2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3" y="4"/>
                    </a:cxn>
                    <a:cxn ang="0">
                      <a:pos x="4" y="7"/>
                    </a:cxn>
                    <a:cxn ang="0">
                      <a:pos x="0" y="5"/>
                    </a:cxn>
                    <a:cxn ang="0">
                      <a:pos x="2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3" h="7">
                      <a:moveTo>
                        <a:pt x="11" y="0"/>
                      </a:moveTo>
                      <a:lnTo>
                        <a:pt x="13" y="4"/>
                      </a:lnTo>
                      <a:lnTo>
                        <a:pt x="4" y="7"/>
                      </a:lnTo>
                      <a:lnTo>
                        <a:pt x="0" y="5"/>
                      </a:lnTo>
                      <a:lnTo>
                        <a:pt x="2" y="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5" name="Freeform 244"/>
                <p:cNvSpPr>
                  <a:spLocks/>
                </p:cNvSpPr>
                <p:nvPr/>
              </p:nvSpPr>
              <p:spPr bwMode="auto">
                <a:xfrm>
                  <a:off x="3635" y="3811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"/>
                    </a:cxn>
                    <a:cxn ang="0">
                      <a:pos x="4" y="10"/>
                    </a:cxn>
                    <a:cxn ang="0">
                      <a:pos x="4" y="11"/>
                    </a:cxn>
                    <a:cxn ang="0">
                      <a:pos x="0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11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4" y="10"/>
                      </a:lnTo>
                      <a:lnTo>
                        <a:pt x="4" y="11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6" name="Freeform 245"/>
                <p:cNvSpPr>
                  <a:spLocks/>
                </p:cNvSpPr>
                <p:nvPr/>
              </p:nvSpPr>
              <p:spPr bwMode="auto">
                <a:xfrm>
                  <a:off x="3635" y="381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6" y="1"/>
                    </a:cxn>
                    <a:cxn ang="0">
                      <a:pos x="3" y="14"/>
                    </a:cxn>
                    <a:cxn ang="0">
                      <a:pos x="2" y="14"/>
                    </a:cxn>
                    <a:cxn ang="0">
                      <a:pos x="0" y="1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" h="14">
                      <a:moveTo>
                        <a:pt x="2" y="0"/>
                      </a:moveTo>
                      <a:lnTo>
                        <a:pt x="6" y="1"/>
                      </a:lnTo>
                      <a:lnTo>
                        <a:pt x="3" y="14"/>
                      </a:lnTo>
                      <a:lnTo>
                        <a:pt x="2" y="14"/>
                      </a:lnTo>
                      <a:lnTo>
                        <a:pt x="0" y="1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7" name="Freeform 246"/>
                <p:cNvSpPr>
                  <a:spLocks/>
                </p:cNvSpPr>
                <p:nvPr/>
              </p:nvSpPr>
              <p:spPr bwMode="auto">
                <a:xfrm>
                  <a:off x="3631" y="3817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4" y="3"/>
                    </a:cxn>
                    <a:cxn ang="0">
                      <a:pos x="2" y="19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4" h="19">
                      <a:moveTo>
                        <a:pt x="12" y="0"/>
                      </a:moveTo>
                      <a:lnTo>
                        <a:pt x="14" y="3"/>
                      </a:lnTo>
                      <a:lnTo>
                        <a:pt x="2" y="19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8" name="Freeform 247"/>
                <p:cNvSpPr>
                  <a:spLocks/>
                </p:cNvSpPr>
                <p:nvPr/>
              </p:nvSpPr>
              <p:spPr bwMode="auto">
                <a:xfrm>
                  <a:off x="3621" y="3821"/>
                  <a:ext cx="10" cy="11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0" y="3"/>
                    </a:cxn>
                    <a:cxn ang="0">
                      <a:pos x="4" y="47"/>
                    </a:cxn>
                    <a:cxn ang="0">
                      <a:pos x="0" y="46"/>
                    </a:cxn>
                    <a:cxn ang="0">
                      <a:pos x="1" y="44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0" h="47">
                      <a:moveTo>
                        <a:pt x="28" y="0"/>
                      </a:moveTo>
                      <a:lnTo>
                        <a:pt x="30" y="3"/>
                      </a:lnTo>
                      <a:lnTo>
                        <a:pt x="4" y="47"/>
                      </a:lnTo>
                      <a:lnTo>
                        <a:pt x="0" y="46"/>
                      </a:lnTo>
                      <a:lnTo>
                        <a:pt x="1" y="44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9" name="Freeform 248"/>
                <p:cNvSpPr>
                  <a:spLocks/>
                </p:cNvSpPr>
                <p:nvPr/>
              </p:nvSpPr>
              <p:spPr bwMode="auto">
                <a:xfrm>
                  <a:off x="3621" y="3832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1"/>
                    </a:cxn>
                    <a:cxn ang="0">
                      <a:pos x="3" y="6"/>
                    </a:cxn>
                    <a:cxn ang="0">
                      <a:pos x="2" y="6"/>
                    </a:cxn>
                    <a:cxn ang="0">
                      <a:pos x="0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6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0" name="Freeform 249"/>
                <p:cNvSpPr>
                  <a:spLocks/>
                </p:cNvSpPr>
                <p:nvPr/>
              </p:nvSpPr>
              <p:spPr bwMode="auto">
                <a:xfrm>
                  <a:off x="3619" y="3833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0" y="2"/>
                    </a:cxn>
                    <a:cxn ang="0">
                      <a:pos x="4" y="13"/>
                    </a:cxn>
                    <a:cxn ang="0">
                      <a:pos x="0" y="10"/>
                    </a:cxn>
                    <a:cxn ang="0">
                      <a:pos x="0" y="1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0" h="13">
                      <a:moveTo>
                        <a:pt x="8" y="0"/>
                      </a:moveTo>
                      <a:lnTo>
                        <a:pt x="10" y="2"/>
                      </a:lnTo>
                      <a:lnTo>
                        <a:pt x="4" y="13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1" name="Freeform 250"/>
                <p:cNvSpPr>
                  <a:spLocks/>
                </p:cNvSpPr>
                <p:nvPr/>
              </p:nvSpPr>
              <p:spPr bwMode="auto">
                <a:xfrm>
                  <a:off x="3618" y="3836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6" y="3"/>
                    </a:cxn>
                    <a:cxn ang="0">
                      <a:pos x="3" y="7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6" h="7">
                      <a:moveTo>
                        <a:pt x="2" y="0"/>
                      </a:moveTo>
                      <a:lnTo>
                        <a:pt x="6" y="3"/>
                      </a:lnTo>
                      <a:lnTo>
                        <a:pt x="3" y="7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2" name="Freeform 251"/>
                <p:cNvSpPr>
                  <a:spLocks/>
                </p:cNvSpPr>
                <p:nvPr/>
              </p:nvSpPr>
              <p:spPr bwMode="auto">
                <a:xfrm>
                  <a:off x="3610" y="3837"/>
                  <a:ext cx="9" cy="15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6" y="3"/>
                    </a:cxn>
                    <a:cxn ang="0">
                      <a:pos x="3" y="63"/>
                    </a:cxn>
                    <a:cxn ang="0">
                      <a:pos x="2" y="64"/>
                    </a:cxn>
                    <a:cxn ang="0">
                      <a:pos x="0" y="6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6" h="64">
                      <a:moveTo>
                        <a:pt x="23" y="0"/>
                      </a:moveTo>
                      <a:lnTo>
                        <a:pt x="26" y="3"/>
                      </a:lnTo>
                      <a:lnTo>
                        <a:pt x="3" y="63"/>
                      </a:lnTo>
                      <a:lnTo>
                        <a:pt x="2" y="64"/>
                      </a:lnTo>
                      <a:lnTo>
                        <a:pt x="0" y="6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3" name="Freeform 252"/>
                <p:cNvSpPr>
                  <a:spLocks/>
                </p:cNvSpPr>
                <p:nvPr/>
              </p:nvSpPr>
              <p:spPr bwMode="auto">
                <a:xfrm>
                  <a:off x="3610" y="3851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4" y="4"/>
                    </a:cxn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4" h="5">
                      <a:moveTo>
                        <a:pt x="2" y="0"/>
                      </a:moveTo>
                      <a:lnTo>
                        <a:pt x="4" y="4"/>
                      </a:lnTo>
                      <a:lnTo>
                        <a:pt x="2" y="5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4" name="Freeform 253"/>
                <p:cNvSpPr>
                  <a:spLocks/>
                </p:cNvSpPr>
                <p:nvPr/>
              </p:nvSpPr>
              <p:spPr bwMode="auto">
                <a:xfrm>
                  <a:off x="3607" y="3852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0" y="4"/>
                    </a:cxn>
                    <a:cxn ang="0">
                      <a:pos x="4" y="16"/>
                    </a:cxn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0" h="16">
                      <a:moveTo>
                        <a:pt x="8" y="0"/>
                      </a:moveTo>
                      <a:lnTo>
                        <a:pt x="10" y="4"/>
                      </a:lnTo>
                      <a:lnTo>
                        <a:pt x="4" y="16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5" name="Freeform 254"/>
                <p:cNvSpPr>
                  <a:spLocks/>
                </p:cNvSpPr>
                <p:nvPr/>
              </p:nvSpPr>
              <p:spPr bwMode="auto">
                <a:xfrm>
                  <a:off x="3600" y="3855"/>
                  <a:ext cx="8" cy="15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5" y="3"/>
                    </a:cxn>
                    <a:cxn ang="0">
                      <a:pos x="3" y="58"/>
                    </a:cxn>
                    <a:cxn ang="0">
                      <a:pos x="1" y="59"/>
                    </a:cxn>
                    <a:cxn ang="0">
                      <a:pos x="0" y="55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5" h="59">
                      <a:moveTo>
                        <a:pt x="21" y="0"/>
                      </a:moveTo>
                      <a:lnTo>
                        <a:pt x="25" y="3"/>
                      </a:lnTo>
                      <a:lnTo>
                        <a:pt x="3" y="58"/>
                      </a:lnTo>
                      <a:lnTo>
                        <a:pt x="1" y="59"/>
                      </a:lnTo>
                      <a:lnTo>
                        <a:pt x="0" y="55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6" name="Freeform 255"/>
                <p:cNvSpPr>
                  <a:spLocks/>
                </p:cNvSpPr>
                <p:nvPr/>
              </p:nvSpPr>
              <p:spPr bwMode="auto">
                <a:xfrm>
                  <a:off x="3597" y="3869"/>
                  <a:ext cx="3" cy="1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1" y="4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1" h="5">
                      <a:moveTo>
                        <a:pt x="10" y="0"/>
                      </a:moveTo>
                      <a:lnTo>
                        <a:pt x="11" y="4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7" name="Freeform 256"/>
                <p:cNvSpPr>
                  <a:spLocks/>
                </p:cNvSpPr>
                <p:nvPr/>
              </p:nvSpPr>
              <p:spPr bwMode="auto">
                <a:xfrm>
                  <a:off x="3563" y="3867"/>
                  <a:ext cx="34" cy="3"/>
                </a:xfrm>
                <a:custGeom>
                  <a:avLst/>
                  <a:gdLst/>
                  <a:ahLst/>
                  <a:cxnLst>
                    <a:cxn ang="0">
                      <a:pos x="101" y="5"/>
                    </a:cxn>
                    <a:cxn ang="0">
                      <a:pos x="101" y="10"/>
                    </a:cxn>
                    <a:cxn ang="0">
                      <a:pos x="1" y="5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101" y="5"/>
                    </a:cxn>
                  </a:cxnLst>
                  <a:rect l="0" t="0" r="r" b="b"/>
                  <a:pathLst>
                    <a:path w="101" h="10">
                      <a:moveTo>
                        <a:pt x="101" y="5"/>
                      </a:moveTo>
                      <a:lnTo>
                        <a:pt x="101" y="10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101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8" name="Freeform 257"/>
                <p:cNvSpPr>
                  <a:spLocks/>
                </p:cNvSpPr>
                <p:nvPr/>
              </p:nvSpPr>
              <p:spPr bwMode="auto">
                <a:xfrm>
                  <a:off x="3557" y="3863"/>
                  <a:ext cx="7" cy="5"/>
                </a:xfrm>
                <a:custGeom>
                  <a:avLst/>
                  <a:gdLst/>
                  <a:ahLst/>
                  <a:cxnLst>
                    <a:cxn ang="0">
                      <a:pos x="19" y="18"/>
                    </a:cxn>
                    <a:cxn ang="0">
                      <a:pos x="17" y="22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19" y="18"/>
                    </a:cxn>
                  </a:cxnLst>
                  <a:rect l="0" t="0" r="r" b="b"/>
                  <a:pathLst>
                    <a:path w="19" h="22">
                      <a:moveTo>
                        <a:pt x="19" y="18"/>
                      </a:moveTo>
                      <a:lnTo>
                        <a:pt x="17" y="22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19" y="1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99" name="Freeform 258"/>
                <p:cNvSpPr>
                  <a:spLocks/>
                </p:cNvSpPr>
                <p:nvPr/>
              </p:nvSpPr>
              <p:spPr bwMode="auto">
                <a:xfrm>
                  <a:off x="3557" y="386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5" y="5"/>
                    </a:cxn>
                    <a:cxn ang="0">
                      <a:pos x="1" y="7"/>
                    </a:cxn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5" y="5"/>
                    </a:cxn>
                  </a:cxnLst>
                  <a:rect l="0" t="0" r="r" b="b"/>
                  <a:pathLst>
                    <a:path w="5" h="7">
                      <a:moveTo>
                        <a:pt x="5" y="5"/>
                      </a:moveTo>
                      <a:lnTo>
                        <a:pt x="1" y="7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0" name="Freeform 259"/>
                <p:cNvSpPr>
                  <a:spLocks/>
                </p:cNvSpPr>
                <p:nvPr/>
              </p:nvSpPr>
              <p:spPr bwMode="auto">
                <a:xfrm>
                  <a:off x="3557" y="3860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5" y="5"/>
                    </a:cxn>
                    <a:cxn ang="0">
                      <a:pos x="1" y="6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5"/>
                    </a:cxn>
                  </a:cxnLst>
                  <a:rect l="0" t="0" r="r" b="b"/>
                  <a:pathLst>
                    <a:path w="5" h="6">
                      <a:moveTo>
                        <a:pt x="5" y="5"/>
                      </a:moveTo>
                      <a:lnTo>
                        <a:pt x="1" y="6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1" name="Freeform 260"/>
                <p:cNvSpPr>
                  <a:spLocks/>
                </p:cNvSpPr>
                <p:nvPr/>
              </p:nvSpPr>
              <p:spPr bwMode="auto">
                <a:xfrm>
                  <a:off x="3557" y="3858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4" y="10"/>
                    </a:cxn>
                    <a:cxn ang="0">
                      <a:pos x="0" y="10"/>
                    </a:cxn>
                    <a:cxn ang="0">
                      <a:pos x="0" y="6"/>
                    </a:cxn>
                    <a:cxn ang="0">
                      <a:pos x="2" y="0"/>
                    </a:cxn>
                    <a:cxn ang="0">
                      <a:pos x="4" y="3"/>
                    </a:cxn>
                    <a:cxn ang="0">
                      <a:pos x="4" y="10"/>
                    </a:cxn>
                  </a:cxnLst>
                  <a:rect l="0" t="0" r="r" b="b"/>
                  <a:pathLst>
                    <a:path w="4" h="10">
                      <a:moveTo>
                        <a:pt x="4" y="10"/>
                      </a:moveTo>
                      <a:lnTo>
                        <a:pt x="0" y="10"/>
                      </a:lnTo>
                      <a:lnTo>
                        <a:pt x="0" y="6"/>
                      </a:lnTo>
                      <a:lnTo>
                        <a:pt x="2" y="0"/>
                      </a:lnTo>
                      <a:lnTo>
                        <a:pt x="4" y="3"/>
                      </a:lnTo>
                      <a:lnTo>
                        <a:pt x="4" y="1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2" name="Freeform 261"/>
                <p:cNvSpPr>
                  <a:spLocks/>
                </p:cNvSpPr>
                <p:nvPr/>
              </p:nvSpPr>
              <p:spPr bwMode="auto">
                <a:xfrm>
                  <a:off x="3550" y="3858"/>
                  <a:ext cx="7" cy="1"/>
                </a:xfrm>
                <a:custGeom>
                  <a:avLst/>
                  <a:gdLst/>
                  <a:ahLst/>
                  <a:cxnLst>
                    <a:cxn ang="0">
                      <a:pos x="21" y="1"/>
                    </a:cxn>
                    <a:cxn ang="0">
                      <a:pos x="19" y="7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21" y="1"/>
                    </a:cxn>
                  </a:cxnLst>
                  <a:rect l="0" t="0" r="r" b="b"/>
                  <a:pathLst>
                    <a:path w="21" h="7">
                      <a:moveTo>
                        <a:pt x="21" y="1"/>
                      </a:moveTo>
                      <a:lnTo>
                        <a:pt x="19" y="7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1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3" name="Freeform 262"/>
                <p:cNvSpPr>
                  <a:spLocks/>
                </p:cNvSpPr>
                <p:nvPr/>
              </p:nvSpPr>
              <p:spPr bwMode="auto">
                <a:xfrm>
                  <a:off x="3546" y="3857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14" y="1"/>
                    </a:cxn>
                    <a:cxn ang="0">
                      <a:pos x="14" y="6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14" y="1"/>
                    </a:cxn>
                  </a:cxnLst>
                  <a:rect l="0" t="0" r="r" b="b"/>
                  <a:pathLst>
                    <a:path w="14" h="6">
                      <a:moveTo>
                        <a:pt x="14" y="1"/>
                      </a:moveTo>
                      <a:lnTo>
                        <a:pt x="14" y="6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4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4" name="Freeform 263"/>
                <p:cNvSpPr>
                  <a:spLocks/>
                </p:cNvSpPr>
                <p:nvPr/>
              </p:nvSpPr>
              <p:spPr bwMode="auto">
                <a:xfrm>
                  <a:off x="3541" y="3857"/>
                  <a:ext cx="5" cy="2"/>
                </a:xfrm>
                <a:custGeom>
                  <a:avLst/>
                  <a:gdLst/>
                  <a:ahLst/>
                  <a:cxnLst>
                    <a:cxn ang="0">
                      <a:pos x="14" y="3"/>
                    </a:cxn>
                    <a:cxn ang="0">
                      <a:pos x="14" y="8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4" y="3"/>
                    </a:cxn>
                  </a:cxnLst>
                  <a:rect l="0" t="0" r="r" b="b"/>
                  <a:pathLst>
                    <a:path w="14" h="8">
                      <a:moveTo>
                        <a:pt x="14" y="3"/>
                      </a:moveTo>
                      <a:lnTo>
                        <a:pt x="14" y="8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4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5" name="Freeform 264"/>
                <p:cNvSpPr>
                  <a:spLocks/>
                </p:cNvSpPr>
                <p:nvPr/>
              </p:nvSpPr>
              <p:spPr bwMode="auto">
                <a:xfrm>
                  <a:off x="3516" y="3854"/>
                  <a:ext cx="25" cy="4"/>
                </a:xfrm>
                <a:custGeom>
                  <a:avLst/>
                  <a:gdLst/>
                  <a:ahLst/>
                  <a:cxnLst>
                    <a:cxn ang="0">
                      <a:pos x="74" y="12"/>
                    </a:cxn>
                    <a:cxn ang="0">
                      <a:pos x="74" y="17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74" y="12"/>
                    </a:cxn>
                  </a:cxnLst>
                  <a:rect l="0" t="0" r="r" b="b"/>
                  <a:pathLst>
                    <a:path w="74" h="17">
                      <a:moveTo>
                        <a:pt x="74" y="12"/>
                      </a:moveTo>
                      <a:lnTo>
                        <a:pt x="74" y="17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74" y="1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6" name="Freeform 265"/>
                <p:cNvSpPr>
                  <a:spLocks/>
                </p:cNvSpPr>
                <p:nvPr/>
              </p:nvSpPr>
              <p:spPr bwMode="auto">
                <a:xfrm>
                  <a:off x="3504" y="3852"/>
                  <a:ext cx="12" cy="3"/>
                </a:xfrm>
                <a:custGeom>
                  <a:avLst/>
                  <a:gdLst/>
                  <a:ahLst/>
                  <a:cxnLst>
                    <a:cxn ang="0">
                      <a:pos x="37" y="8"/>
                    </a:cxn>
                    <a:cxn ang="0">
                      <a:pos x="37" y="13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37" y="8"/>
                    </a:cxn>
                  </a:cxnLst>
                  <a:rect l="0" t="0" r="r" b="b"/>
                  <a:pathLst>
                    <a:path w="37" h="13">
                      <a:moveTo>
                        <a:pt x="37" y="8"/>
                      </a:moveTo>
                      <a:lnTo>
                        <a:pt x="37" y="13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7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7" name="Freeform 266"/>
                <p:cNvSpPr>
                  <a:spLocks/>
                </p:cNvSpPr>
                <p:nvPr/>
              </p:nvSpPr>
              <p:spPr bwMode="auto">
                <a:xfrm>
                  <a:off x="3501" y="3851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9" y="1"/>
                    </a:cxn>
                    <a:cxn ang="0">
                      <a:pos x="9" y="6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1"/>
                    </a:cxn>
                  </a:cxnLst>
                  <a:rect l="0" t="0" r="r" b="b"/>
                  <a:pathLst>
                    <a:path w="9" h="6">
                      <a:moveTo>
                        <a:pt x="9" y="1"/>
                      </a:moveTo>
                      <a:lnTo>
                        <a:pt x="9" y="6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9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8" name="Freeform 267"/>
                <p:cNvSpPr>
                  <a:spLocks/>
                </p:cNvSpPr>
                <p:nvPr/>
              </p:nvSpPr>
              <p:spPr bwMode="auto">
                <a:xfrm>
                  <a:off x="3498" y="3851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8" y="1"/>
                    </a:cxn>
                    <a:cxn ang="0">
                      <a:pos x="8" y="6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1"/>
                    </a:cxn>
                  </a:cxnLst>
                  <a:rect l="0" t="0" r="r" b="b"/>
                  <a:pathLst>
                    <a:path w="8" h="6">
                      <a:moveTo>
                        <a:pt x="8" y="1"/>
                      </a:moveTo>
                      <a:lnTo>
                        <a:pt x="8" y="6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8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09" name="Freeform 268"/>
                <p:cNvSpPr>
                  <a:spLocks/>
                </p:cNvSpPr>
                <p:nvPr/>
              </p:nvSpPr>
              <p:spPr bwMode="auto">
                <a:xfrm>
                  <a:off x="3497" y="3851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5">
                      <a:moveTo>
                        <a:pt x="4" y="0"/>
                      </a:moveTo>
                      <a:lnTo>
                        <a:pt x="4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0" name="Freeform 269"/>
                <p:cNvSpPr>
                  <a:spLocks/>
                </p:cNvSpPr>
                <p:nvPr/>
              </p:nvSpPr>
              <p:spPr bwMode="auto">
                <a:xfrm>
                  <a:off x="3497" y="3851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" h="5">
                      <a:moveTo>
                        <a:pt x="1" y="0"/>
                      </a:move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1" name="Freeform 270"/>
                <p:cNvSpPr>
                  <a:spLocks/>
                </p:cNvSpPr>
                <p:nvPr/>
              </p:nvSpPr>
              <p:spPr bwMode="auto">
                <a:xfrm>
                  <a:off x="3493" y="3851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2" y="5"/>
                    </a:cxn>
                    <a:cxn ang="0">
                      <a:pos x="2" y="6"/>
                    </a:cxn>
                    <a:cxn ang="0">
                      <a:pos x="2" y="4"/>
                    </a:cxn>
                    <a:cxn ang="0">
                      <a:pos x="0" y="4"/>
                    </a:cxn>
                    <a:cxn ang="0">
                      <a:pos x="2" y="1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12" y="5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1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2" name="Freeform 271"/>
                <p:cNvSpPr>
                  <a:spLocks/>
                </p:cNvSpPr>
                <p:nvPr/>
              </p:nvSpPr>
              <p:spPr bwMode="auto">
                <a:xfrm>
                  <a:off x="3493" y="3852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4" y="0"/>
                    </a:cxn>
                    <a:cxn ang="0">
                      <a:pos x="4" y="1"/>
                    </a:cxn>
                    <a:cxn ang="0">
                      <a:pos x="4" y="1"/>
                    </a:cxn>
                    <a:cxn ang="0">
                      <a:pos x="0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1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3" name="Freeform 272"/>
                <p:cNvSpPr>
                  <a:spLocks/>
                </p:cNvSpPr>
                <p:nvPr/>
              </p:nvSpPr>
              <p:spPr bwMode="auto">
                <a:xfrm>
                  <a:off x="3493" y="3852"/>
                  <a:ext cx="1" cy="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3" y="10"/>
                    </a:cxn>
                    <a:cxn ang="0">
                      <a:pos x="2" y="13"/>
                    </a:cxn>
                    <a:cxn ang="0">
                      <a:pos x="0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13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3" y="10"/>
                      </a:lnTo>
                      <a:lnTo>
                        <a:pt x="2" y="13"/>
                      </a:lnTo>
                      <a:lnTo>
                        <a:pt x="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4" name="Freeform 273"/>
                <p:cNvSpPr>
                  <a:spLocks/>
                </p:cNvSpPr>
                <p:nvPr/>
              </p:nvSpPr>
              <p:spPr bwMode="auto">
                <a:xfrm>
                  <a:off x="3482" y="3855"/>
                  <a:ext cx="11" cy="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33" y="4"/>
                    </a:cxn>
                    <a:cxn ang="0">
                      <a:pos x="2" y="16"/>
                    </a:cxn>
                    <a:cxn ang="0">
                      <a:pos x="0" y="12"/>
                    </a:cxn>
                    <a:cxn ang="0">
                      <a:pos x="1" y="11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3" h="16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1" y="11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5" name="Freeform 274"/>
                <p:cNvSpPr>
                  <a:spLocks/>
                </p:cNvSpPr>
                <p:nvPr/>
              </p:nvSpPr>
              <p:spPr bwMode="auto">
                <a:xfrm>
                  <a:off x="3479" y="3858"/>
                  <a:ext cx="4" cy="3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12" y="4"/>
                    </a:cxn>
                    <a:cxn ang="0">
                      <a:pos x="3" y="13"/>
                    </a:cxn>
                    <a:cxn ang="0">
                      <a:pos x="0" y="11"/>
                    </a:cxn>
                    <a:cxn ang="0">
                      <a:pos x="0" y="11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2" h="13">
                      <a:moveTo>
                        <a:pt x="10" y="0"/>
                      </a:moveTo>
                      <a:lnTo>
                        <a:pt x="12" y="4"/>
                      </a:lnTo>
                      <a:lnTo>
                        <a:pt x="3" y="13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6" name="Freeform 275"/>
                <p:cNvSpPr>
                  <a:spLocks/>
                </p:cNvSpPr>
                <p:nvPr/>
              </p:nvSpPr>
              <p:spPr bwMode="auto">
                <a:xfrm>
                  <a:off x="3478" y="3860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5" y="2"/>
                    </a:cxn>
                    <a:cxn ang="0">
                      <a:pos x="4" y="5"/>
                    </a:cxn>
                    <a:cxn ang="0">
                      <a:pos x="0" y="4"/>
                    </a:cxn>
                    <a:cxn ang="0">
                      <a:pos x="1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5" h="5">
                      <a:moveTo>
                        <a:pt x="2" y="0"/>
                      </a:moveTo>
                      <a:lnTo>
                        <a:pt x="5" y="2"/>
                      </a:lnTo>
                      <a:lnTo>
                        <a:pt x="4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7" name="Freeform 276"/>
                <p:cNvSpPr>
                  <a:spLocks/>
                </p:cNvSpPr>
                <p:nvPr/>
              </p:nvSpPr>
              <p:spPr bwMode="auto">
                <a:xfrm>
                  <a:off x="3478" y="3861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1"/>
                    </a:cxn>
                    <a:cxn ang="0">
                      <a:pos x="4" y="2"/>
                    </a:cxn>
                    <a:cxn ang="0">
                      <a:pos x="2" y="5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5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8" name="Freeform 277"/>
                <p:cNvSpPr>
                  <a:spLocks/>
                </p:cNvSpPr>
                <p:nvPr/>
              </p:nvSpPr>
              <p:spPr bwMode="auto">
                <a:xfrm>
                  <a:off x="3478" y="3861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3" y="2"/>
                    </a:cxn>
                    <a:cxn ang="0">
                      <a:pos x="3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" h="5">
                      <a:moveTo>
                        <a:pt x="3" y="0"/>
                      </a:moveTo>
                      <a:lnTo>
                        <a:pt x="3" y="2"/>
                      </a:lnTo>
                      <a:lnTo>
                        <a:pt x="3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19" name="Freeform 278"/>
                <p:cNvSpPr>
                  <a:spLocks/>
                </p:cNvSpPr>
                <p:nvPr/>
              </p:nvSpPr>
              <p:spPr bwMode="auto">
                <a:xfrm>
                  <a:off x="3470" y="3861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23" y="5"/>
                    </a:cxn>
                    <a:cxn ang="0">
                      <a:pos x="0" y="10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3" h="10">
                      <a:moveTo>
                        <a:pt x="23" y="0"/>
                      </a:moveTo>
                      <a:lnTo>
                        <a:pt x="23" y="5"/>
                      </a:lnTo>
                      <a:lnTo>
                        <a:pt x="0" y="10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0" name="Freeform 279"/>
                <p:cNvSpPr>
                  <a:spLocks/>
                </p:cNvSpPr>
                <p:nvPr/>
              </p:nvSpPr>
              <p:spPr bwMode="auto">
                <a:xfrm>
                  <a:off x="3466" y="3863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2" y="5"/>
                    </a:cxn>
                    <a:cxn ang="0">
                      <a:pos x="1" y="9"/>
                    </a:cxn>
                    <a:cxn ang="0">
                      <a:pos x="0" y="9"/>
                    </a:cxn>
                    <a:cxn ang="0">
                      <a:pos x="0" y="4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9">
                      <a:moveTo>
                        <a:pt x="12" y="0"/>
                      </a:moveTo>
                      <a:lnTo>
                        <a:pt x="12" y="5"/>
                      </a:ln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1" name="Freeform 280"/>
                <p:cNvSpPr>
                  <a:spLocks/>
                </p:cNvSpPr>
                <p:nvPr/>
              </p:nvSpPr>
              <p:spPr bwMode="auto">
                <a:xfrm>
                  <a:off x="3461" y="3864"/>
                  <a:ext cx="5" cy="2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5" y="5"/>
                    </a:cxn>
                    <a:cxn ang="0">
                      <a:pos x="0" y="9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5" h="9">
                      <a:moveTo>
                        <a:pt x="15" y="0"/>
                      </a:moveTo>
                      <a:lnTo>
                        <a:pt x="15" y="5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2" name="Freeform 281"/>
                <p:cNvSpPr>
                  <a:spLocks/>
                </p:cNvSpPr>
                <p:nvPr/>
              </p:nvSpPr>
              <p:spPr bwMode="auto">
                <a:xfrm>
                  <a:off x="3441" y="3865"/>
                  <a:ext cx="20" cy="5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61" y="5"/>
                    </a:cxn>
                    <a:cxn ang="0">
                      <a:pos x="0" y="23"/>
                    </a:cxn>
                    <a:cxn ang="0">
                      <a:pos x="0" y="23"/>
                    </a:cxn>
                    <a:cxn ang="0">
                      <a:pos x="0" y="17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23">
                      <a:moveTo>
                        <a:pt x="61" y="0"/>
                      </a:moveTo>
                      <a:lnTo>
                        <a:pt x="61" y="5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7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3" name="Freeform 282"/>
                <p:cNvSpPr>
                  <a:spLocks/>
                </p:cNvSpPr>
                <p:nvPr/>
              </p:nvSpPr>
              <p:spPr bwMode="auto">
                <a:xfrm>
                  <a:off x="3415" y="3868"/>
                  <a:ext cx="26" cy="2"/>
                </a:xfrm>
                <a:custGeom>
                  <a:avLst/>
                  <a:gdLst/>
                  <a:ahLst/>
                  <a:cxnLst>
                    <a:cxn ang="0">
                      <a:pos x="77" y="5"/>
                    </a:cxn>
                    <a:cxn ang="0">
                      <a:pos x="77" y="11"/>
                    </a:cxn>
                    <a:cxn ang="0">
                      <a:pos x="1" y="5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77" y="5"/>
                    </a:cxn>
                  </a:cxnLst>
                  <a:rect l="0" t="0" r="r" b="b"/>
                  <a:pathLst>
                    <a:path w="77" h="11">
                      <a:moveTo>
                        <a:pt x="77" y="5"/>
                      </a:moveTo>
                      <a:lnTo>
                        <a:pt x="77" y="11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77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4" name="Freeform 283"/>
                <p:cNvSpPr>
                  <a:spLocks/>
                </p:cNvSpPr>
                <p:nvPr/>
              </p:nvSpPr>
              <p:spPr bwMode="auto">
                <a:xfrm>
                  <a:off x="3414" y="3867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6" y="3"/>
                    </a:cxn>
                    <a:cxn ang="0">
                      <a:pos x="4" y="7"/>
                    </a:cxn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2" y="0"/>
                    </a:cxn>
                    <a:cxn ang="0">
                      <a:pos x="6" y="3"/>
                    </a:cxn>
                  </a:cxnLst>
                  <a:rect l="0" t="0" r="r" b="b"/>
                  <a:pathLst>
                    <a:path w="6" h="7">
                      <a:moveTo>
                        <a:pt x="6" y="3"/>
                      </a:moveTo>
                      <a:lnTo>
                        <a:pt x="4" y="7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6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5" name="Freeform 284"/>
                <p:cNvSpPr>
                  <a:spLocks/>
                </p:cNvSpPr>
                <p:nvPr/>
              </p:nvSpPr>
              <p:spPr bwMode="auto">
                <a:xfrm>
                  <a:off x="3412" y="3864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9" y="13"/>
                    </a:cxn>
                    <a:cxn ang="0">
                      <a:pos x="7" y="16"/>
                    </a:cxn>
                    <a:cxn ang="0">
                      <a:pos x="0" y="3"/>
                    </a:cxn>
                    <a:cxn ang="0">
                      <a:pos x="2" y="0"/>
                    </a:cxn>
                    <a:cxn ang="0">
                      <a:pos x="3" y="0"/>
                    </a:cxn>
                    <a:cxn ang="0">
                      <a:pos x="9" y="13"/>
                    </a:cxn>
                  </a:cxnLst>
                  <a:rect l="0" t="0" r="r" b="b"/>
                  <a:pathLst>
                    <a:path w="9" h="16">
                      <a:moveTo>
                        <a:pt x="9" y="13"/>
                      </a:moveTo>
                      <a:lnTo>
                        <a:pt x="7" y="16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6" name="Freeform 285"/>
                <p:cNvSpPr>
                  <a:spLocks/>
                </p:cNvSpPr>
                <p:nvPr/>
              </p:nvSpPr>
              <p:spPr bwMode="auto">
                <a:xfrm>
                  <a:off x="3389" y="3844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70" y="80"/>
                    </a:cxn>
                    <a:cxn ang="0">
                      <a:pos x="68" y="83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70" y="80"/>
                    </a:cxn>
                  </a:cxnLst>
                  <a:rect l="0" t="0" r="r" b="b"/>
                  <a:pathLst>
                    <a:path w="70" h="83">
                      <a:moveTo>
                        <a:pt x="70" y="80"/>
                      </a:moveTo>
                      <a:lnTo>
                        <a:pt x="68" y="83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70" y="8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7" name="Freeform 286"/>
                <p:cNvSpPr>
                  <a:spLocks/>
                </p:cNvSpPr>
                <p:nvPr/>
              </p:nvSpPr>
              <p:spPr bwMode="auto">
                <a:xfrm>
                  <a:off x="3387" y="3843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8" y="5"/>
                    </a:cxn>
                    <a:cxn ang="0">
                      <a:pos x="6" y="9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8" y="5"/>
                    </a:cxn>
                  </a:cxnLst>
                  <a:rect l="0" t="0" r="r" b="b"/>
                  <a:pathLst>
                    <a:path w="8" h="9">
                      <a:moveTo>
                        <a:pt x="8" y="5"/>
                      </a:moveTo>
                      <a:lnTo>
                        <a:pt x="6" y="9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8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8" name="Freeform 287"/>
                <p:cNvSpPr>
                  <a:spLocks/>
                </p:cNvSpPr>
                <p:nvPr/>
              </p:nvSpPr>
              <p:spPr bwMode="auto">
                <a:xfrm>
                  <a:off x="3384" y="3842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8" y="1"/>
                    </a:cxn>
                    <a:cxn ang="0">
                      <a:pos x="8" y="6"/>
                    </a:cxn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8" y="1"/>
                    </a:cxn>
                  </a:cxnLst>
                  <a:rect l="0" t="0" r="r" b="b"/>
                  <a:pathLst>
                    <a:path w="8" h="6">
                      <a:moveTo>
                        <a:pt x="8" y="1"/>
                      </a:moveTo>
                      <a:lnTo>
                        <a:pt x="8" y="6"/>
                      </a:lnTo>
                      <a:lnTo>
                        <a:pt x="2" y="5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8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29" name="Freeform 288"/>
                <p:cNvSpPr>
                  <a:spLocks/>
                </p:cNvSpPr>
                <p:nvPr/>
              </p:nvSpPr>
              <p:spPr bwMode="auto">
                <a:xfrm>
                  <a:off x="3378" y="3843"/>
                  <a:ext cx="7" cy="9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20" y="4"/>
                    </a:cxn>
                    <a:cxn ang="0">
                      <a:pos x="4" y="39"/>
                    </a:cxn>
                    <a:cxn ang="0">
                      <a:pos x="1" y="40"/>
                    </a:cxn>
                    <a:cxn ang="0">
                      <a:pos x="0" y="35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0" h="40">
                      <a:moveTo>
                        <a:pt x="18" y="0"/>
                      </a:moveTo>
                      <a:lnTo>
                        <a:pt x="20" y="4"/>
                      </a:lnTo>
                      <a:lnTo>
                        <a:pt x="4" y="39"/>
                      </a:lnTo>
                      <a:lnTo>
                        <a:pt x="1" y="40"/>
                      </a:lnTo>
                      <a:lnTo>
                        <a:pt x="0" y="35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0" name="Freeform 289"/>
                <p:cNvSpPr>
                  <a:spLocks/>
                </p:cNvSpPr>
                <p:nvPr/>
              </p:nvSpPr>
              <p:spPr bwMode="auto">
                <a:xfrm>
                  <a:off x="3377" y="3851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5" y="5"/>
                    </a:cxn>
                    <a:cxn ang="0">
                      <a:pos x="2" y="5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5" h="5">
                      <a:moveTo>
                        <a:pt x="4" y="0"/>
                      </a:move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1" name="Freeform 290"/>
                <p:cNvSpPr>
                  <a:spLocks/>
                </p:cNvSpPr>
                <p:nvPr/>
              </p:nvSpPr>
              <p:spPr bwMode="auto">
                <a:xfrm>
                  <a:off x="3372" y="385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7" y="4"/>
                    </a:cxn>
                    <a:cxn ang="0">
                      <a:pos x="2" y="13"/>
                    </a:cxn>
                    <a:cxn ang="0">
                      <a:pos x="0" y="9"/>
                    </a:cxn>
                    <a:cxn ang="0">
                      <a:pos x="0" y="9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7" h="13">
                      <a:moveTo>
                        <a:pt x="15" y="0"/>
                      </a:moveTo>
                      <a:lnTo>
                        <a:pt x="17" y="4"/>
                      </a:lnTo>
                      <a:lnTo>
                        <a:pt x="2" y="13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2" name="Freeform 291"/>
                <p:cNvSpPr>
                  <a:spLocks/>
                </p:cNvSpPr>
                <p:nvPr/>
              </p:nvSpPr>
              <p:spPr bwMode="auto">
                <a:xfrm>
                  <a:off x="3365" y="3854"/>
                  <a:ext cx="8" cy="5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3" y="4"/>
                    </a:cxn>
                    <a:cxn ang="0">
                      <a:pos x="2" y="21"/>
                    </a:cxn>
                    <a:cxn ang="0">
                      <a:pos x="0" y="19"/>
                    </a:cxn>
                    <a:cxn ang="0">
                      <a:pos x="0" y="19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3" h="21">
                      <a:moveTo>
                        <a:pt x="21" y="0"/>
                      </a:moveTo>
                      <a:lnTo>
                        <a:pt x="23" y="4"/>
                      </a:lnTo>
                      <a:lnTo>
                        <a:pt x="2" y="21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3" name="Freeform 292"/>
                <p:cNvSpPr>
                  <a:spLocks/>
                </p:cNvSpPr>
                <p:nvPr/>
              </p:nvSpPr>
              <p:spPr bwMode="auto">
                <a:xfrm>
                  <a:off x="3365" y="385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3" y="2"/>
                    </a:cxn>
                    <a:cxn ang="0">
                      <a:pos x="2" y="4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" h="4">
                      <a:moveTo>
                        <a:pt x="1" y="0"/>
                      </a:move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4" name="Freeform 293"/>
                <p:cNvSpPr>
                  <a:spLocks/>
                </p:cNvSpPr>
                <p:nvPr/>
              </p:nvSpPr>
              <p:spPr bwMode="auto">
                <a:xfrm>
                  <a:off x="3360" y="3859"/>
                  <a:ext cx="5" cy="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15" y="3"/>
                    </a:cxn>
                    <a:cxn ang="0">
                      <a:pos x="4" y="20"/>
                    </a:cxn>
                    <a:cxn ang="0">
                      <a:pos x="0" y="19"/>
                    </a:cxn>
                    <a:cxn ang="0">
                      <a:pos x="1" y="1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5" h="20">
                      <a:moveTo>
                        <a:pt x="13" y="0"/>
                      </a:moveTo>
                      <a:lnTo>
                        <a:pt x="15" y="3"/>
                      </a:lnTo>
                      <a:lnTo>
                        <a:pt x="4" y="20"/>
                      </a:lnTo>
                      <a:lnTo>
                        <a:pt x="0" y="19"/>
                      </a:lnTo>
                      <a:lnTo>
                        <a:pt x="1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5" name="Freeform 294"/>
                <p:cNvSpPr>
                  <a:spLocks/>
                </p:cNvSpPr>
                <p:nvPr/>
              </p:nvSpPr>
              <p:spPr bwMode="auto">
                <a:xfrm>
                  <a:off x="3360" y="3863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1"/>
                    </a:cxn>
                    <a:cxn ang="0">
                      <a:pos x="4" y="4"/>
                    </a:cxn>
                    <a:cxn ang="0">
                      <a:pos x="4" y="4"/>
                    </a:cxn>
                    <a:cxn ang="0">
                      <a:pos x="0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4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6" name="Freeform 295"/>
                <p:cNvSpPr>
                  <a:spLocks/>
                </p:cNvSpPr>
                <p:nvPr/>
              </p:nvSpPr>
              <p:spPr bwMode="auto">
                <a:xfrm>
                  <a:off x="3360" y="386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3" y="8"/>
                    </a:cxn>
                    <a:cxn ang="0">
                      <a:pos x="0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8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5"/>
                      </a:lnTo>
                      <a:lnTo>
                        <a:pt x="3" y="8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7" name="Freeform 296"/>
                <p:cNvSpPr>
                  <a:spLocks/>
                </p:cNvSpPr>
                <p:nvPr/>
              </p:nvSpPr>
              <p:spPr bwMode="auto">
                <a:xfrm>
                  <a:off x="3338" y="3865"/>
                  <a:ext cx="23" cy="10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69" y="4"/>
                    </a:cxn>
                    <a:cxn ang="0">
                      <a:pos x="1" y="38"/>
                    </a:cxn>
                    <a:cxn ang="0">
                      <a:pos x="0" y="38"/>
                    </a:cxn>
                    <a:cxn ang="0">
                      <a:pos x="0" y="33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69" h="38">
                      <a:moveTo>
                        <a:pt x="66" y="0"/>
                      </a:moveTo>
                      <a:lnTo>
                        <a:pt x="69" y="4"/>
                      </a:lnTo>
                      <a:lnTo>
                        <a:pt x="1" y="38"/>
                      </a:lnTo>
                      <a:lnTo>
                        <a:pt x="0" y="38"/>
                      </a:lnTo>
                      <a:lnTo>
                        <a:pt x="0" y="33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8" name="Freeform 297"/>
                <p:cNvSpPr>
                  <a:spLocks/>
                </p:cNvSpPr>
                <p:nvPr/>
              </p:nvSpPr>
              <p:spPr bwMode="auto">
                <a:xfrm>
                  <a:off x="3336" y="3874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8" y="5"/>
                    </a:cxn>
                    <a:cxn ang="0">
                      <a:pos x="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 h="5">
                      <a:moveTo>
                        <a:pt x="8" y="0"/>
                      </a:moveTo>
                      <a:lnTo>
                        <a:pt x="8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39" name="Freeform 298"/>
                <p:cNvSpPr>
                  <a:spLocks/>
                </p:cNvSpPr>
                <p:nvPr/>
              </p:nvSpPr>
              <p:spPr bwMode="auto">
                <a:xfrm>
                  <a:off x="3332" y="3873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10" y="2"/>
                    </a:cxn>
                    <a:cxn ang="0">
                      <a:pos x="10" y="7"/>
                    </a:cxn>
                    <a:cxn ang="0">
                      <a:pos x="1" y="4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10" y="2"/>
                    </a:cxn>
                  </a:cxnLst>
                  <a:rect l="0" t="0" r="r" b="b"/>
                  <a:pathLst>
                    <a:path w="10" h="7">
                      <a:moveTo>
                        <a:pt x="10" y="2"/>
                      </a:moveTo>
                      <a:lnTo>
                        <a:pt x="10" y="7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0" name="Freeform 299"/>
                <p:cNvSpPr>
                  <a:spLocks/>
                </p:cNvSpPr>
                <p:nvPr/>
              </p:nvSpPr>
              <p:spPr bwMode="auto">
                <a:xfrm>
                  <a:off x="3322" y="3867"/>
                  <a:ext cx="11" cy="7"/>
                </a:xfrm>
                <a:custGeom>
                  <a:avLst/>
                  <a:gdLst/>
                  <a:ahLst/>
                  <a:cxnLst>
                    <a:cxn ang="0">
                      <a:pos x="32" y="23"/>
                    </a:cxn>
                    <a:cxn ang="0">
                      <a:pos x="30" y="27"/>
                    </a:cxn>
                    <a:cxn ang="0">
                      <a:pos x="0" y="4"/>
                    </a:cxn>
                    <a:cxn ang="0">
                      <a:pos x="0" y="2"/>
                    </a:cxn>
                    <a:cxn ang="0">
                      <a:pos x="2" y="0"/>
                    </a:cxn>
                    <a:cxn ang="0">
                      <a:pos x="32" y="23"/>
                    </a:cxn>
                  </a:cxnLst>
                  <a:rect l="0" t="0" r="r" b="b"/>
                  <a:pathLst>
                    <a:path w="32" h="27">
                      <a:moveTo>
                        <a:pt x="32" y="23"/>
                      </a:moveTo>
                      <a:lnTo>
                        <a:pt x="30" y="27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2" y="2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1" name="Freeform 300"/>
                <p:cNvSpPr>
                  <a:spLocks/>
                </p:cNvSpPr>
                <p:nvPr/>
              </p:nvSpPr>
              <p:spPr bwMode="auto">
                <a:xfrm>
                  <a:off x="3320" y="3865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9" y="10"/>
                    </a:cxn>
                    <a:cxn ang="0">
                      <a:pos x="7" y="12"/>
                    </a:cxn>
                    <a:cxn ang="0">
                      <a:pos x="0" y="6"/>
                    </a:cxn>
                    <a:cxn ang="0">
                      <a:pos x="1" y="0"/>
                    </a:cxn>
                    <a:cxn ang="0">
                      <a:pos x="2" y="2"/>
                    </a:cxn>
                    <a:cxn ang="0">
                      <a:pos x="9" y="10"/>
                    </a:cxn>
                  </a:cxnLst>
                  <a:rect l="0" t="0" r="r" b="b"/>
                  <a:pathLst>
                    <a:path w="9" h="12">
                      <a:moveTo>
                        <a:pt x="9" y="10"/>
                      </a:moveTo>
                      <a:lnTo>
                        <a:pt x="7" y="12"/>
                      </a:lnTo>
                      <a:lnTo>
                        <a:pt x="0" y="6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9" y="1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2" name="Freeform 301"/>
                <p:cNvSpPr>
                  <a:spLocks/>
                </p:cNvSpPr>
                <p:nvPr/>
              </p:nvSpPr>
              <p:spPr bwMode="auto">
                <a:xfrm>
                  <a:off x="3024" y="3527"/>
                  <a:ext cx="113" cy="105"/>
                </a:xfrm>
                <a:custGeom>
                  <a:avLst/>
                  <a:gdLst/>
                  <a:ahLst/>
                  <a:cxnLst>
                    <a:cxn ang="0">
                      <a:pos x="176" y="377"/>
                    </a:cxn>
                    <a:cxn ang="0">
                      <a:pos x="155" y="366"/>
                    </a:cxn>
                    <a:cxn ang="0">
                      <a:pos x="152" y="363"/>
                    </a:cxn>
                    <a:cxn ang="0">
                      <a:pos x="108" y="332"/>
                    </a:cxn>
                    <a:cxn ang="0">
                      <a:pos x="106" y="332"/>
                    </a:cxn>
                    <a:cxn ang="0">
                      <a:pos x="103" y="315"/>
                    </a:cxn>
                    <a:cxn ang="0">
                      <a:pos x="95" y="294"/>
                    </a:cxn>
                    <a:cxn ang="0">
                      <a:pos x="89" y="282"/>
                    </a:cxn>
                    <a:cxn ang="0">
                      <a:pos x="53" y="218"/>
                    </a:cxn>
                    <a:cxn ang="0">
                      <a:pos x="3" y="108"/>
                    </a:cxn>
                    <a:cxn ang="0">
                      <a:pos x="0" y="83"/>
                    </a:cxn>
                    <a:cxn ang="0">
                      <a:pos x="1" y="72"/>
                    </a:cxn>
                    <a:cxn ang="0">
                      <a:pos x="34" y="24"/>
                    </a:cxn>
                    <a:cxn ang="0">
                      <a:pos x="41" y="20"/>
                    </a:cxn>
                    <a:cxn ang="0">
                      <a:pos x="64" y="11"/>
                    </a:cxn>
                    <a:cxn ang="0">
                      <a:pos x="94" y="4"/>
                    </a:cxn>
                    <a:cxn ang="0">
                      <a:pos x="105" y="3"/>
                    </a:cxn>
                    <a:cxn ang="0">
                      <a:pos x="131" y="0"/>
                    </a:cxn>
                    <a:cxn ang="0">
                      <a:pos x="160" y="12"/>
                    </a:cxn>
                    <a:cxn ang="0">
                      <a:pos x="172" y="27"/>
                    </a:cxn>
                    <a:cxn ang="0">
                      <a:pos x="174" y="28"/>
                    </a:cxn>
                    <a:cxn ang="0">
                      <a:pos x="201" y="50"/>
                    </a:cxn>
                    <a:cxn ang="0">
                      <a:pos x="208" y="51"/>
                    </a:cxn>
                    <a:cxn ang="0">
                      <a:pos x="266" y="69"/>
                    </a:cxn>
                    <a:cxn ang="0">
                      <a:pos x="277" y="69"/>
                    </a:cxn>
                    <a:cxn ang="0">
                      <a:pos x="277" y="77"/>
                    </a:cxn>
                    <a:cxn ang="0">
                      <a:pos x="278" y="80"/>
                    </a:cxn>
                    <a:cxn ang="0">
                      <a:pos x="278" y="81"/>
                    </a:cxn>
                    <a:cxn ang="0">
                      <a:pos x="282" y="83"/>
                    </a:cxn>
                    <a:cxn ang="0">
                      <a:pos x="284" y="83"/>
                    </a:cxn>
                    <a:cxn ang="0">
                      <a:pos x="288" y="83"/>
                    </a:cxn>
                    <a:cxn ang="0">
                      <a:pos x="288" y="85"/>
                    </a:cxn>
                    <a:cxn ang="0">
                      <a:pos x="297" y="113"/>
                    </a:cxn>
                    <a:cxn ang="0">
                      <a:pos x="319" y="165"/>
                    </a:cxn>
                    <a:cxn ang="0">
                      <a:pos x="320" y="166"/>
                    </a:cxn>
                    <a:cxn ang="0">
                      <a:pos x="319" y="181"/>
                    </a:cxn>
                    <a:cxn ang="0">
                      <a:pos x="319" y="189"/>
                    </a:cxn>
                    <a:cxn ang="0">
                      <a:pos x="319" y="200"/>
                    </a:cxn>
                    <a:cxn ang="0">
                      <a:pos x="330" y="208"/>
                    </a:cxn>
                    <a:cxn ang="0">
                      <a:pos x="331" y="230"/>
                    </a:cxn>
                    <a:cxn ang="0">
                      <a:pos x="332" y="254"/>
                    </a:cxn>
                    <a:cxn ang="0">
                      <a:pos x="334" y="282"/>
                    </a:cxn>
                    <a:cxn ang="0">
                      <a:pos x="338" y="338"/>
                    </a:cxn>
                    <a:cxn ang="0">
                      <a:pos x="330" y="415"/>
                    </a:cxn>
                    <a:cxn ang="0">
                      <a:pos x="318" y="419"/>
                    </a:cxn>
                    <a:cxn ang="0">
                      <a:pos x="250" y="423"/>
                    </a:cxn>
                    <a:cxn ang="0">
                      <a:pos x="242" y="420"/>
                    </a:cxn>
                    <a:cxn ang="0">
                      <a:pos x="176" y="377"/>
                    </a:cxn>
                  </a:cxnLst>
                  <a:rect l="0" t="0" r="r" b="b"/>
                  <a:pathLst>
                    <a:path w="338" h="423">
                      <a:moveTo>
                        <a:pt x="176" y="377"/>
                      </a:moveTo>
                      <a:lnTo>
                        <a:pt x="155" y="366"/>
                      </a:lnTo>
                      <a:lnTo>
                        <a:pt x="152" y="363"/>
                      </a:lnTo>
                      <a:lnTo>
                        <a:pt x="108" y="332"/>
                      </a:lnTo>
                      <a:lnTo>
                        <a:pt x="106" y="332"/>
                      </a:lnTo>
                      <a:lnTo>
                        <a:pt x="103" y="315"/>
                      </a:lnTo>
                      <a:lnTo>
                        <a:pt x="95" y="294"/>
                      </a:lnTo>
                      <a:lnTo>
                        <a:pt x="89" y="282"/>
                      </a:lnTo>
                      <a:lnTo>
                        <a:pt x="53" y="218"/>
                      </a:lnTo>
                      <a:lnTo>
                        <a:pt x="3" y="108"/>
                      </a:lnTo>
                      <a:lnTo>
                        <a:pt x="0" y="83"/>
                      </a:lnTo>
                      <a:lnTo>
                        <a:pt x="1" y="72"/>
                      </a:lnTo>
                      <a:lnTo>
                        <a:pt x="34" y="24"/>
                      </a:lnTo>
                      <a:lnTo>
                        <a:pt x="41" y="20"/>
                      </a:lnTo>
                      <a:lnTo>
                        <a:pt x="64" y="11"/>
                      </a:lnTo>
                      <a:lnTo>
                        <a:pt x="94" y="4"/>
                      </a:lnTo>
                      <a:lnTo>
                        <a:pt x="105" y="3"/>
                      </a:lnTo>
                      <a:lnTo>
                        <a:pt x="131" y="0"/>
                      </a:lnTo>
                      <a:lnTo>
                        <a:pt x="160" y="12"/>
                      </a:lnTo>
                      <a:lnTo>
                        <a:pt x="172" y="27"/>
                      </a:lnTo>
                      <a:lnTo>
                        <a:pt x="174" y="28"/>
                      </a:lnTo>
                      <a:lnTo>
                        <a:pt x="201" y="50"/>
                      </a:lnTo>
                      <a:lnTo>
                        <a:pt x="208" y="51"/>
                      </a:lnTo>
                      <a:lnTo>
                        <a:pt x="266" y="69"/>
                      </a:lnTo>
                      <a:lnTo>
                        <a:pt x="277" y="69"/>
                      </a:lnTo>
                      <a:lnTo>
                        <a:pt x="277" y="77"/>
                      </a:lnTo>
                      <a:lnTo>
                        <a:pt x="278" y="80"/>
                      </a:lnTo>
                      <a:lnTo>
                        <a:pt x="278" y="81"/>
                      </a:lnTo>
                      <a:lnTo>
                        <a:pt x="282" y="83"/>
                      </a:lnTo>
                      <a:lnTo>
                        <a:pt x="284" y="83"/>
                      </a:lnTo>
                      <a:lnTo>
                        <a:pt x="288" y="83"/>
                      </a:lnTo>
                      <a:lnTo>
                        <a:pt x="288" y="85"/>
                      </a:lnTo>
                      <a:lnTo>
                        <a:pt x="297" y="113"/>
                      </a:lnTo>
                      <a:lnTo>
                        <a:pt x="319" y="165"/>
                      </a:lnTo>
                      <a:lnTo>
                        <a:pt x="320" y="166"/>
                      </a:lnTo>
                      <a:lnTo>
                        <a:pt x="319" y="181"/>
                      </a:lnTo>
                      <a:lnTo>
                        <a:pt x="319" y="189"/>
                      </a:lnTo>
                      <a:lnTo>
                        <a:pt x="319" y="200"/>
                      </a:lnTo>
                      <a:lnTo>
                        <a:pt x="330" y="208"/>
                      </a:lnTo>
                      <a:lnTo>
                        <a:pt x="331" y="230"/>
                      </a:lnTo>
                      <a:lnTo>
                        <a:pt x="332" y="254"/>
                      </a:lnTo>
                      <a:lnTo>
                        <a:pt x="334" y="282"/>
                      </a:lnTo>
                      <a:lnTo>
                        <a:pt x="338" y="338"/>
                      </a:lnTo>
                      <a:lnTo>
                        <a:pt x="330" y="415"/>
                      </a:lnTo>
                      <a:lnTo>
                        <a:pt x="318" y="419"/>
                      </a:lnTo>
                      <a:lnTo>
                        <a:pt x="250" y="423"/>
                      </a:lnTo>
                      <a:lnTo>
                        <a:pt x="242" y="420"/>
                      </a:lnTo>
                      <a:lnTo>
                        <a:pt x="176" y="3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3" name="Freeform 302"/>
                <p:cNvSpPr>
                  <a:spLocks/>
                </p:cNvSpPr>
                <p:nvPr/>
              </p:nvSpPr>
              <p:spPr bwMode="auto">
                <a:xfrm>
                  <a:off x="3074" y="3617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5" y="2"/>
                    </a:cxn>
                    <a:cxn ang="0">
                      <a:pos x="3" y="6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5" y="2"/>
                    </a:cxn>
                  </a:cxnLst>
                  <a:rect l="0" t="0" r="r" b="b"/>
                  <a:pathLst>
                    <a:path w="5" h="6">
                      <a:moveTo>
                        <a:pt x="5" y="2"/>
                      </a:moveTo>
                      <a:lnTo>
                        <a:pt x="3" y="6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4" name="Freeform 303"/>
                <p:cNvSpPr>
                  <a:spLocks/>
                </p:cNvSpPr>
                <p:nvPr/>
              </p:nvSpPr>
              <p:spPr bwMode="auto">
                <a:xfrm>
                  <a:off x="3060" y="3609"/>
                  <a:ext cx="15" cy="9"/>
                </a:xfrm>
                <a:custGeom>
                  <a:avLst/>
                  <a:gdLst/>
                  <a:ahLst/>
                  <a:cxnLst>
                    <a:cxn ang="0">
                      <a:pos x="45" y="32"/>
                    </a:cxn>
                    <a:cxn ang="0">
                      <a:pos x="43" y="36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45" y="32"/>
                    </a:cxn>
                  </a:cxnLst>
                  <a:rect l="0" t="0" r="r" b="b"/>
                  <a:pathLst>
                    <a:path w="45" h="36">
                      <a:moveTo>
                        <a:pt x="45" y="32"/>
                      </a:moveTo>
                      <a:lnTo>
                        <a:pt x="43" y="36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45" y="3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5" name="Freeform 304"/>
                <p:cNvSpPr>
                  <a:spLocks/>
                </p:cNvSpPr>
                <p:nvPr/>
              </p:nvSpPr>
              <p:spPr bwMode="auto">
                <a:xfrm>
                  <a:off x="3059" y="3609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2" y="5"/>
                    </a:cxn>
                    <a:cxn ang="0">
                      <a:pos x="0" y="4"/>
                    </a:cxn>
                    <a:cxn ang="0">
                      <a:pos x="2" y="2"/>
                    </a:cxn>
                    <a:cxn ang="0">
                      <a:pos x="2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5">
                      <a:moveTo>
                        <a:pt x="4" y="0"/>
                      </a:move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6" name="Freeform 305"/>
                <p:cNvSpPr>
                  <a:spLocks/>
                </p:cNvSpPr>
                <p:nvPr/>
              </p:nvSpPr>
              <p:spPr bwMode="auto">
                <a:xfrm>
                  <a:off x="3058" y="3605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7" y="18"/>
                    </a:cxn>
                    <a:cxn ang="0">
                      <a:pos x="5" y="18"/>
                    </a:cxn>
                    <a:cxn ang="0">
                      <a:pos x="3" y="20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4" y="1"/>
                    </a:cxn>
                    <a:cxn ang="0">
                      <a:pos x="7" y="18"/>
                    </a:cxn>
                  </a:cxnLst>
                  <a:rect l="0" t="0" r="r" b="b"/>
                  <a:pathLst>
                    <a:path w="7" h="20">
                      <a:moveTo>
                        <a:pt x="7" y="18"/>
                      </a:moveTo>
                      <a:lnTo>
                        <a:pt x="5" y="18"/>
                      </a:lnTo>
                      <a:lnTo>
                        <a:pt x="3" y="20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7" y="1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7" name="Freeform 306"/>
                <p:cNvSpPr>
                  <a:spLocks/>
                </p:cNvSpPr>
                <p:nvPr/>
              </p:nvSpPr>
              <p:spPr bwMode="auto">
                <a:xfrm>
                  <a:off x="3055" y="3600"/>
                  <a:ext cx="4" cy="6"/>
                </a:xfrm>
                <a:custGeom>
                  <a:avLst/>
                  <a:gdLst/>
                  <a:ahLst/>
                  <a:cxnLst>
                    <a:cxn ang="0">
                      <a:pos x="11" y="22"/>
                    </a:cxn>
                    <a:cxn ang="0">
                      <a:pos x="7" y="24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11" y="22"/>
                    </a:cxn>
                  </a:cxnLst>
                  <a:rect l="0" t="0" r="r" b="b"/>
                  <a:pathLst>
                    <a:path w="11" h="24">
                      <a:moveTo>
                        <a:pt x="11" y="22"/>
                      </a:moveTo>
                      <a:lnTo>
                        <a:pt x="7" y="24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11" y="2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8" name="Freeform 307"/>
                <p:cNvSpPr>
                  <a:spLocks/>
                </p:cNvSpPr>
                <p:nvPr/>
              </p:nvSpPr>
              <p:spPr bwMode="auto">
                <a:xfrm>
                  <a:off x="3053" y="3597"/>
                  <a:ext cx="3" cy="4"/>
                </a:xfrm>
                <a:custGeom>
                  <a:avLst/>
                  <a:gdLst/>
                  <a:ahLst/>
                  <a:cxnLst>
                    <a:cxn ang="0">
                      <a:pos x="9" y="11"/>
                    </a:cxn>
                    <a:cxn ang="0">
                      <a:pos x="6" y="14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9" y="11"/>
                    </a:cxn>
                  </a:cxnLst>
                  <a:rect l="0" t="0" r="r" b="b"/>
                  <a:pathLst>
                    <a:path w="9" h="14">
                      <a:moveTo>
                        <a:pt x="9" y="11"/>
                      </a:moveTo>
                      <a:lnTo>
                        <a:pt x="6" y="14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9" y="1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49" name="Freeform 308"/>
                <p:cNvSpPr>
                  <a:spLocks/>
                </p:cNvSpPr>
                <p:nvPr/>
              </p:nvSpPr>
              <p:spPr bwMode="auto">
                <a:xfrm>
                  <a:off x="3041" y="3581"/>
                  <a:ext cx="14" cy="17"/>
                </a:xfrm>
                <a:custGeom>
                  <a:avLst/>
                  <a:gdLst/>
                  <a:ahLst/>
                  <a:cxnLst>
                    <a:cxn ang="0">
                      <a:pos x="40" y="64"/>
                    </a:cxn>
                    <a:cxn ang="0">
                      <a:pos x="36" y="66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40" y="64"/>
                    </a:cxn>
                  </a:cxnLst>
                  <a:rect l="0" t="0" r="r" b="b"/>
                  <a:pathLst>
                    <a:path w="40" h="66">
                      <a:moveTo>
                        <a:pt x="40" y="64"/>
                      </a:moveTo>
                      <a:lnTo>
                        <a:pt x="36" y="66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40" y="6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0" name="Freeform 309"/>
                <p:cNvSpPr>
                  <a:spLocks/>
                </p:cNvSpPr>
                <p:nvPr/>
              </p:nvSpPr>
              <p:spPr bwMode="auto">
                <a:xfrm>
                  <a:off x="3024" y="3554"/>
                  <a:ext cx="19" cy="28"/>
                </a:xfrm>
                <a:custGeom>
                  <a:avLst/>
                  <a:gdLst/>
                  <a:ahLst/>
                  <a:cxnLst>
                    <a:cxn ang="0">
                      <a:pos x="55" y="109"/>
                    </a:cxn>
                    <a:cxn ang="0">
                      <a:pos x="51" y="111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5" y="109"/>
                    </a:cxn>
                  </a:cxnLst>
                  <a:rect l="0" t="0" r="r" b="b"/>
                  <a:pathLst>
                    <a:path w="55" h="111">
                      <a:moveTo>
                        <a:pt x="55" y="109"/>
                      </a:moveTo>
                      <a:lnTo>
                        <a:pt x="51" y="11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5" y="10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1" name="Freeform 310"/>
                <p:cNvSpPr>
                  <a:spLocks/>
                </p:cNvSpPr>
                <p:nvPr/>
              </p:nvSpPr>
              <p:spPr bwMode="auto">
                <a:xfrm>
                  <a:off x="3023" y="3547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3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7" h="25">
                      <a:moveTo>
                        <a:pt x="7" y="25"/>
                      </a:moveTo>
                      <a:lnTo>
                        <a:pt x="3" y="25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2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2" name="Freeform 311"/>
                <p:cNvSpPr>
                  <a:spLocks/>
                </p:cNvSpPr>
                <p:nvPr/>
              </p:nvSpPr>
              <p:spPr bwMode="auto">
                <a:xfrm>
                  <a:off x="3023" y="354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4" y="12"/>
                    </a:cxn>
                    <a:cxn ang="0">
                      <a:pos x="0" y="12"/>
                    </a:cxn>
                    <a:cxn ang="0">
                      <a:pos x="1" y="1"/>
                    </a:cxn>
                    <a:cxn ang="0">
                      <a:pos x="2" y="0"/>
                    </a:cxn>
                    <a:cxn ang="0">
                      <a:pos x="5" y="2"/>
                    </a:cxn>
                    <a:cxn ang="0">
                      <a:pos x="4" y="12"/>
                    </a:cxn>
                  </a:cxnLst>
                  <a:rect l="0" t="0" r="r" b="b"/>
                  <a:pathLst>
                    <a:path w="5" h="12">
                      <a:moveTo>
                        <a:pt x="4" y="12"/>
                      </a:moveTo>
                      <a:lnTo>
                        <a:pt x="0" y="1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5" y="2"/>
                      </a:lnTo>
                      <a:lnTo>
                        <a:pt x="4" y="1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3" name="Freeform 312"/>
                <p:cNvSpPr>
                  <a:spLocks/>
                </p:cNvSpPr>
                <p:nvPr/>
              </p:nvSpPr>
              <p:spPr bwMode="auto">
                <a:xfrm>
                  <a:off x="3024" y="3532"/>
                  <a:ext cx="12" cy="13"/>
                </a:xfrm>
                <a:custGeom>
                  <a:avLst/>
                  <a:gdLst/>
                  <a:ahLst/>
                  <a:cxnLst>
                    <a:cxn ang="0">
                      <a:pos x="3" y="50"/>
                    </a:cxn>
                    <a:cxn ang="0">
                      <a:pos x="0" y="48"/>
                    </a:cxn>
                    <a:cxn ang="0">
                      <a:pos x="33" y="0"/>
                    </a:cxn>
                    <a:cxn ang="0">
                      <a:pos x="33" y="0"/>
                    </a:cxn>
                    <a:cxn ang="0">
                      <a:pos x="35" y="4"/>
                    </a:cxn>
                    <a:cxn ang="0">
                      <a:pos x="3" y="50"/>
                    </a:cxn>
                  </a:cxnLst>
                  <a:rect l="0" t="0" r="r" b="b"/>
                  <a:pathLst>
                    <a:path w="35" h="50">
                      <a:moveTo>
                        <a:pt x="3" y="50"/>
                      </a:moveTo>
                      <a:lnTo>
                        <a:pt x="0" y="48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35" y="4"/>
                      </a:lnTo>
                      <a:lnTo>
                        <a:pt x="3" y="5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4" name="Freeform 313"/>
                <p:cNvSpPr>
                  <a:spLocks/>
                </p:cNvSpPr>
                <p:nvPr/>
              </p:nvSpPr>
              <p:spPr bwMode="auto">
                <a:xfrm>
                  <a:off x="3035" y="3531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2" y="9"/>
                    </a:cxn>
                    <a:cxn ang="0">
                      <a:pos x="0" y="5"/>
                    </a:cxn>
                    <a:cxn ang="0">
                      <a:pos x="7" y="1"/>
                    </a:cxn>
                    <a:cxn ang="0">
                      <a:pos x="8" y="0"/>
                    </a:cxn>
                    <a:cxn ang="0">
                      <a:pos x="9" y="5"/>
                    </a:cxn>
                    <a:cxn ang="0">
                      <a:pos x="2" y="9"/>
                    </a:cxn>
                  </a:cxnLst>
                  <a:rect l="0" t="0" r="r" b="b"/>
                  <a:pathLst>
                    <a:path w="9" h="9">
                      <a:moveTo>
                        <a:pt x="2" y="9"/>
                      </a:moveTo>
                      <a:lnTo>
                        <a:pt x="0" y="5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5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5" name="Freeform 314"/>
                <p:cNvSpPr>
                  <a:spLocks/>
                </p:cNvSpPr>
                <p:nvPr/>
              </p:nvSpPr>
              <p:spPr bwMode="auto">
                <a:xfrm>
                  <a:off x="3038" y="3529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0" y="10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4" y="6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24" h="15">
                      <a:moveTo>
                        <a:pt x="1" y="15"/>
                      </a:moveTo>
                      <a:lnTo>
                        <a:pt x="0" y="1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4" y="6"/>
                      </a:lnTo>
                      <a:lnTo>
                        <a:pt x="1" y="1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6" name="Freeform 315"/>
                <p:cNvSpPr>
                  <a:spLocks/>
                </p:cNvSpPr>
                <p:nvPr/>
              </p:nvSpPr>
              <p:spPr bwMode="auto">
                <a:xfrm>
                  <a:off x="3045" y="3527"/>
                  <a:ext cx="10" cy="3"/>
                </a:xfrm>
                <a:custGeom>
                  <a:avLst/>
                  <a:gdLst/>
                  <a:ahLst/>
                  <a:cxnLst>
                    <a:cxn ang="0">
                      <a:pos x="1" y="12"/>
                    </a:cxn>
                    <a:cxn ang="0">
                      <a:pos x="0" y="6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30" y="5"/>
                    </a:cxn>
                    <a:cxn ang="0">
                      <a:pos x="1" y="12"/>
                    </a:cxn>
                  </a:cxnLst>
                  <a:rect l="0" t="0" r="r" b="b"/>
                  <a:pathLst>
                    <a:path w="30" h="12">
                      <a:moveTo>
                        <a:pt x="1" y="12"/>
                      </a:moveTo>
                      <a:lnTo>
                        <a:pt x="0" y="6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0" y="5"/>
                      </a:lnTo>
                      <a:lnTo>
                        <a:pt x="1" y="1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7" name="Freeform 316"/>
                <p:cNvSpPr>
                  <a:spLocks/>
                </p:cNvSpPr>
                <p:nvPr/>
              </p:nvSpPr>
              <p:spPr bwMode="auto">
                <a:xfrm>
                  <a:off x="3055" y="3527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2"/>
                    </a:cxn>
                    <a:cxn ang="0">
                      <a:pos x="11" y="0"/>
                    </a:cxn>
                    <a:cxn ang="0">
                      <a:pos x="11" y="0"/>
                    </a:cxn>
                    <a:cxn ang="0">
                      <a:pos x="11" y="6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1" h="7">
                      <a:moveTo>
                        <a:pt x="0" y="7"/>
                      </a:moveTo>
                      <a:lnTo>
                        <a:pt x="0" y="2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1" y="6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8" name="Freeform 317"/>
                <p:cNvSpPr>
                  <a:spLocks/>
                </p:cNvSpPr>
                <p:nvPr/>
              </p:nvSpPr>
              <p:spPr bwMode="auto">
                <a:xfrm>
                  <a:off x="3059" y="3526"/>
                  <a:ext cx="9" cy="2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2"/>
                    </a:cxn>
                    <a:cxn ang="0">
                      <a:pos x="26" y="0"/>
                    </a:cxn>
                    <a:cxn ang="0">
                      <a:pos x="27" y="0"/>
                    </a:cxn>
                    <a:cxn ang="0">
                      <a:pos x="26" y="5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7" h="8">
                      <a:moveTo>
                        <a:pt x="0" y="8"/>
                      </a:moveTo>
                      <a:lnTo>
                        <a:pt x="0" y="2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6" y="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59" name="Freeform 318"/>
                <p:cNvSpPr>
                  <a:spLocks/>
                </p:cNvSpPr>
                <p:nvPr/>
              </p:nvSpPr>
              <p:spPr bwMode="auto">
                <a:xfrm>
                  <a:off x="3068" y="3526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30" y="12"/>
                    </a:cxn>
                    <a:cxn ang="0">
                      <a:pos x="30" y="13"/>
                    </a:cxn>
                    <a:cxn ang="0">
                      <a:pos x="2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0" h="17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8" y="17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0" name="Freeform 319"/>
                <p:cNvSpPr>
                  <a:spLocks/>
                </p:cNvSpPr>
                <p:nvPr/>
              </p:nvSpPr>
              <p:spPr bwMode="auto">
                <a:xfrm>
                  <a:off x="3077" y="3530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14" y="15"/>
                    </a:cxn>
                    <a:cxn ang="0">
                      <a:pos x="12" y="19"/>
                    </a:cxn>
                    <a:cxn ang="0">
                      <a:pos x="12" y="17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19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14" y="15"/>
                      </a:lnTo>
                      <a:lnTo>
                        <a:pt x="12" y="19"/>
                      </a:lnTo>
                      <a:lnTo>
                        <a:pt x="12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1" name="Freeform 320"/>
                <p:cNvSpPr>
                  <a:spLocks/>
                </p:cNvSpPr>
                <p:nvPr/>
              </p:nvSpPr>
              <p:spPr bwMode="auto">
                <a:xfrm>
                  <a:off x="3081" y="3533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4" y="1"/>
                    </a:cxn>
                    <a:cxn ang="0">
                      <a:pos x="4" y="1"/>
                    </a:cxn>
                    <a:cxn ang="0">
                      <a:pos x="2" y="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" h="5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2" y="5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2" name="Freeform 321"/>
                <p:cNvSpPr>
                  <a:spLocks/>
                </p:cNvSpPr>
                <p:nvPr/>
              </p:nvSpPr>
              <p:spPr bwMode="auto">
                <a:xfrm>
                  <a:off x="3082" y="3533"/>
                  <a:ext cx="9" cy="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29" y="20"/>
                    </a:cxn>
                    <a:cxn ang="0">
                      <a:pos x="28" y="25"/>
                    </a:cxn>
                    <a:cxn ang="0">
                      <a:pos x="27" y="2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9" h="25">
                      <a:moveTo>
                        <a:pt x="0" y="4"/>
                      </a:moveTo>
                      <a:lnTo>
                        <a:pt x="2" y="0"/>
                      </a:lnTo>
                      <a:lnTo>
                        <a:pt x="29" y="20"/>
                      </a:lnTo>
                      <a:lnTo>
                        <a:pt x="28" y="25"/>
                      </a:lnTo>
                      <a:lnTo>
                        <a:pt x="27" y="25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3" name="Freeform 322"/>
                <p:cNvSpPr>
                  <a:spLocks/>
                </p:cNvSpPr>
                <p:nvPr/>
              </p:nvSpPr>
              <p:spPr bwMode="auto">
                <a:xfrm>
                  <a:off x="3091" y="3538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7" y="1"/>
                    </a:cxn>
                    <a:cxn ang="0">
                      <a:pos x="8" y="1"/>
                    </a:cxn>
                    <a:cxn ang="0">
                      <a:pos x="7" y="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8" h="7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7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4" name="Freeform 323"/>
                <p:cNvSpPr>
                  <a:spLocks/>
                </p:cNvSpPr>
                <p:nvPr/>
              </p:nvSpPr>
              <p:spPr bwMode="auto">
                <a:xfrm>
                  <a:off x="3093" y="3539"/>
                  <a:ext cx="20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" y="0"/>
                    </a:cxn>
                    <a:cxn ang="0">
                      <a:pos x="58" y="19"/>
                    </a:cxn>
                    <a:cxn ang="0">
                      <a:pos x="58" y="24"/>
                    </a:cxn>
                    <a:cxn ang="0">
                      <a:pos x="58" y="24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58" h="24">
                      <a:moveTo>
                        <a:pt x="0" y="6"/>
                      </a:moveTo>
                      <a:lnTo>
                        <a:pt x="1" y="0"/>
                      </a:lnTo>
                      <a:lnTo>
                        <a:pt x="58" y="19"/>
                      </a:lnTo>
                      <a:lnTo>
                        <a:pt x="58" y="24"/>
                      </a:lnTo>
                      <a:lnTo>
                        <a:pt x="58" y="24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5" name="Freeform 324"/>
                <p:cNvSpPr>
                  <a:spLocks/>
                </p:cNvSpPr>
                <p:nvPr/>
              </p:nvSpPr>
              <p:spPr bwMode="auto">
                <a:xfrm>
                  <a:off x="3113" y="3543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11" y="0"/>
                    </a:cxn>
                    <a:cxn ang="0">
                      <a:pos x="13" y="2"/>
                    </a:cxn>
                    <a:cxn ang="0">
                      <a:pos x="9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3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13" y="2"/>
                      </a:lnTo>
                      <a:lnTo>
                        <a:pt x="9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6" name="Freeform 325"/>
                <p:cNvSpPr>
                  <a:spLocks/>
                </p:cNvSpPr>
                <p:nvPr/>
              </p:nvSpPr>
              <p:spPr bwMode="auto">
                <a:xfrm>
                  <a:off x="3116" y="3544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4" y="0"/>
                    </a:cxn>
                    <a:cxn ang="0">
                      <a:pos x="4" y="8"/>
                    </a:cxn>
                    <a:cxn ang="0">
                      <a:pos x="1" y="10"/>
                    </a:cxn>
                    <a:cxn ang="0">
                      <a:pos x="0" y="8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" h="10">
                      <a:moveTo>
                        <a:pt x="0" y="3"/>
                      </a:moveTo>
                      <a:lnTo>
                        <a:pt x="4" y="0"/>
                      </a:lnTo>
                      <a:lnTo>
                        <a:pt x="4" y="8"/>
                      </a:lnTo>
                      <a:lnTo>
                        <a:pt x="1" y="10"/>
                      </a:lnTo>
                      <a:lnTo>
                        <a:pt x="0" y="8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7" name="Freeform 326"/>
                <p:cNvSpPr>
                  <a:spLocks/>
                </p:cNvSpPr>
                <p:nvPr/>
              </p:nvSpPr>
              <p:spPr bwMode="auto">
                <a:xfrm>
                  <a:off x="3116" y="3546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4" y="2"/>
                    </a:cxn>
                    <a:cxn ang="0">
                      <a:pos x="4" y="3"/>
                    </a:cxn>
                    <a:cxn ang="0">
                      <a:pos x="0" y="4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4" h="4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0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8" name="Freeform 327"/>
                <p:cNvSpPr>
                  <a:spLocks/>
                </p:cNvSpPr>
                <p:nvPr/>
              </p:nvSpPr>
              <p:spPr bwMode="auto">
                <a:xfrm>
                  <a:off x="3116" y="354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4" y="1"/>
                    </a:cxn>
                    <a:cxn ang="0">
                      <a:pos x="2" y="1"/>
                    </a:cxn>
                    <a:cxn ang="0">
                      <a:pos x="2" y="4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4" h="4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69" name="Freeform 328"/>
                <p:cNvSpPr>
                  <a:spLocks/>
                </p:cNvSpPr>
                <p:nvPr/>
              </p:nvSpPr>
              <p:spPr bwMode="auto">
                <a:xfrm>
                  <a:off x="3117" y="3546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4" y="1"/>
                    </a:cxn>
                    <a:cxn ang="0">
                      <a:pos x="4" y="6"/>
                    </a:cxn>
                    <a:cxn ang="0">
                      <a:pos x="4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" h="6">
                      <a:moveTo>
                        <a:pt x="0" y="5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0" name="Freeform 329"/>
                <p:cNvSpPr>
                  <a:spLocks/>
                </p:cNvSpPr>
                <p:nvPr/>
              </p:nvSpPr>
              <p:spPr bwMode="auto">
                <a:xfrm>
                  <a:off x="3118" y="354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1" name="Freeform 330"/>
                <p:cNvSpPr>
                  <a:spLocks/>
                </p:cNvSpPr>
                <p:nvPr/>
              </p:nvSpPr>
              <p:spPr bwMode="auto">
                <a:xfrm>
                  <a:off x="3119" y="3547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3"/>
                    </a:cxn>
                    <a:cxn ang="0">
                      <a:pos x="4" y="3"/>
                    </a:cxn>
                    <a:cxn ang="0">
                      <a:pos x="4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6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2" name="Freeform 331"/>
                <p:cNvSpPr>
                  <a:spLocks/>
                </p:cNvSpPr>
                <p:nvPr/>
              </p:nvSpPr>
              <p:spPr bwMode="auto">
                <a:xfrm>
                  <a:off x="3119" y="3547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4" y="0"/>
                    </a:cxn>
                    <a:cxn ang="0">
                      <a:pos x="4" y="2"/>
                    </a:cxn>
                    <a:cxn ang="0">
                      <a:pos x="1" y="4"/>
                    </a:cxn>
                    <a:cxn ang="0">
                      <a:pos x="0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4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3" name="Freeform 332"/>
                <p:cNvSpPr>
                  <a:spLocks/>
                </p:cNvSpPr>
                <p:nvPr/>
              </p:nvSpPr>
              <p:spPr bwMode="auto">
                <a:xfrm>
                  <a:off x="3120" y="3548"/>
                  <a:ext cx="4" cy="7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12" y="27"/>
                    </a:cxn>
                    <a:cxn ang="0">
                      <a:pos x="9" y="30"/>
                    </a:cxn>
                    <a:cxn ang="0">
                      <a:pos x="9" y="3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2" h="30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2" y="27"/>
                      </a:lnTo>
                      <a:lnTo>
                        <a:pt x="9" y="30"/>
                      </a:lnTo>
                      <a:lnTo>
                        <a:pt x="9" y="3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4" name="Freeform 333"/>
                <p:cNvSpPr>
                  <a:spLocks/>
                </p:cNvSpPr>
                <p:nvPr/>
              </p:nvSpPr>
              <p:spPr bwMode="auto">
                <a:xfrm>
                  <a:off x="3123" y="3555"/>
                  <a:ext cx="8" cy="1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25" y="5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5" h="54">
                      <a:moveTo>
                        <a:pt x="0" y="3"/>
                      </a:moveTo>
                      <a:lnTo>
                        <a:pt x="3" y="0"/>
                      </a:lnTo>
                      <a:lnTo>
                        <a:pt x="25" y="52"/>
                      </a:lnTo>
                      <a:lnTo>
                        <a:pt x="22" y="54"/>
                      </a:lnTo>
                      <a:lnTo>
                        <a:pt x="22" y="54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5" name="Freeform 334"/>
                <p:cNvSpPr>
                  <a:spLocks/>
                </p:cNvSpPr>
                <p:nvPr/>
              </p:nvSpPr>
              <p:spPr bwMode="auto">
                <a:xfrm>
                  <a:off x="3130" y="3568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3" y="0"/>
                    </a:cxn>
                    <a:cxn ang="0">
                      <a:pos x="3" y="1"/>
                    </a:cxn>
                    <a:cxn ang="0">
                      <a:pos x="4" y="2"/>
                    </a:cxn>
                    <a:cxn ang="0">
                      <a:pos x="2" y="2"/>
                    </a:cxn>
                    <a:cxn ang="0">
                      <a:pos x="1" y="4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4" h="4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6" name="Freeform 335"/>
                <p:cNvSpPr>
                  <a:spLocks/>
                </p:cNvSpPr>
                <p:nvPr/>
              </p:nvSpPr>
              <p:spPr bwMode="auto">
                <a:xfrm>
                  <a:off x="3130" y="3568"/>
                  <a:ext cx="1" cy="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3" y="0"/>
                    </a:cxn>
                    <a:cxn ang="0">
                      <a:pos x="5" y="0"/>
                    </a:cxn>
                    <a:cxn ang="0">
                      <a:pos x="4" y="15"/>
                    </a:cxn>
                    <a:cxn ang="0">
                      <a:pos x="0" y="15"/>
                    </a:cxn>
                    <a:cxn ang="0">
                      <a:pos x="0" y="15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5" h="15">
                      <a:moveTo>
                        <a:pt x="1" y="0"/>
                      </a:move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15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7" name="Freeform 336"/>
                <p:cNvSpPr>
                  <a:spLocks/>
                </p:cNvSpPr>
                <p:nvPr/>
              </p:nvSpPr>
              <p:spPr bwMode="auto">
                <a:xfrm>
                  <a:off x="3130" y="3572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8"/>
                    </a:cxn>
                    <a:cxn ang="0">
                      <a:pos x="4" y="8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8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8"/>
                      </a:lnTo>
                      <a:lnTo>
                        <a:pt x="4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8" name="Freeform 337"/>
                <p:cNvSpPr>
                  <a:spLocks/>
                </p:cNvSpPr>
                <p:nvPr/>
              </p:nvSpPr>
              <p:spPr bwMode="auto">
                <a:xfrm>
                  <a:off x="3130" y="3574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9"/>
                    </a:cxn>
                    <a:cxn ang="0">
                      <a:pos x="1" y="13"/>
                    </a:cxn>
                    <a:cxn ang="0">
                      <a:pos x="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13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9"/>
                      </a:lnTo>
                      <a:lnTo>
                        <a:pt x="1" y="13"/>
                      </a:lnTo>
                      <a:lnTo>
                        <a:pt x="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79" name="Freeform 338"/>
                <p:cNvSpPr>
                  <a:spLocks/>
                </p:cNvSpPr>
                <p:nvPr/>
              </p:nvSpPr>
              <p:spPr bwMode="auto">
                <a:xfrm>
                  <a:off x="3130" y="3576"/>
                  <a:ext cx="5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0"/>
                    </a:cxn>
                    <a:cxn ang="0">
                      <a:pos x="13" y="8"/>
                    </a:cxn>
                    <a:cxn ang="0">
                      <a:pos x="14" y="10"/>
                    </a:cxn>
                    <a:cxn ang="0">
                      <a:pos x="10" y="11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4" h="11">
                      <a:moveTo>
                        <a:pt x="0" y="4"/>
                      </a:moveTo>
                      <a:lnTo>
                        <a:pt x="3" y="0"/>
                      </a:lnTo>
                      <a:lnTo>
                        <a:pt x="13" y="8"/>
                      </a:lnTo>
                      <a:lnTo>
                        <a:pt x="14" y="10"/>
                      </a:lnTo>
                      <a:lnTo>
                        <a:pt x="10" y="11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0" name="Freeform 339"/>
                <p:cNvSpPr>
                  <a:spLocks/>
                </p:cNvSpPr>
                <p:nvPr/>
              </p:nvSpPr>
              <p:spPr bwMode="auto">
                <a:xfrm>
                  <a:off x="3133" y="3579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4" y="0"/>
                    </a:cxn>
                    <a:cxn ang="0">
                      <a:pos x="5" y="22"/>
                    </a:cxn>
                    <a:cxn ang="0">
                      <a:pos x="5" y="22"/>
                    </a:cxn>
                    <a:cxn ang="0">
                      <a:pos x="1" y="22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5" h="22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5" y="22"/>
                      </a:lnTo>
                      <a:lnTo>
                        <a:pt x="5" y="22"/>
                      </a:lnTo>
                      <a:lnTo>
                        <a:pt x="1" y="2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1" name="Freeform 340"/>
                <p:cNvSpPr>
                  <a:spLocks/>
                </p:cNvSpPr>
                <p:nvPr/>
              </p:nvSpPr>
              <p:spPr bwMode="auto">
                <a:xfrm>
                  <a:off x="3134" y="3584"/>
                  <a:ext cx="1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24"/>
                    </a:cxn>
                    <a:cxn ang="0">
                      <a:pos x="1" y="24"/>
                    </a:cxn>
                    <a:cxn ang="0">
                      <a:pos x="1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2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2" name="Freeform 341"/>
                <p:cNvSpPr>
                  <a:spLocks/>
                </p:cNvSpPr>
                <p:nvPr/>
              </p:nvSpPr>
              <p:spPr bwMode="auto">
                <a:xfrm>
                  <a:off x="3134" y="3590"/>
                  <a:ext cx="2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28"/>
                    </a:cxn>
                    <a:cxn ang="0">
                      <a:pos x="6" y="28"/>
                    </a:cxn>
                    <a:cxn ang="0">
                      <a:pos x="2" y="2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28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6" y="28"/>
                      </a:lnTo>
                      <a:lnTo>
                        <a:pt x="6" y="28"/>
                      </a:lnTo>
                      <a:lnTo>
                        <a:pt x="2" y="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3" name="Freeform 342"/>
                <p:cNvSpPr>
                  <a:spLocks/>
                </p:cNvSpPr>
                <p:nvPr/>
              </p:nvSpPr>
              <p:spPr bwMode="auto">
                <a:xfrm>
                  <a:off x="3135" y="3597"/>
                  <a:ext cx="2" cy="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8" y="56"/>
                    </a:cxn>
                    <a:cxn ang="0">
                      <a:pos x="8" y="56"/>
                    </a:cxn>
                    <a:cxn ang="0">
                      <a:pos x="4" y="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56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8" y="56"/>
                      </a:lnTo>
                      <a:lnTo>
                        <a:pt x="8" y="56"/>
                      </a:lnTo>
                      <a:lnTo>
                        <a:pt x="4" y="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4" name="Freeform 343"/>
                <p:cNvSpPr>
                  <a:spLocks/>
                </p:cNvSpPr>
                <p:nvPr/>
              </p:nvSpPr>
              <p:spPr bwMode="auto">
                <a:xfrm>
                  <a:off x="3134" y="3611"/>
                  <a:ext cx="3" cy="2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1" y="0"/>
                    </a:cxn>
                    <a:cxn ang="0">
                      <a:pos x="3" y="77"/>
                    </a:cxn>
                    <a:cxn ang="0">
                      <a:pos x="2" y="79"/>
                    </a:cxn>
                    <a:cxn ang="0">
                      <a:pos x="0" y="75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1" h="79">
                      <a:moveTo>
                        <a:pt x="7" y="0"/>
                      </a:moveTo>
                      <a:lnTo>
                        <a:pt x="11" y="0"/>
                      </a:lnTo>
                      <a:lnTo>
                        <a:pt x="3" y="77"/>
                      </a:lnTo>
                      <a:lnTo>
                        <a:pt x="2" y="79"/>
                      </a:lnTo>
                      <a:lnTo>
                        <a:pt x="0" y="7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5" name="Freeform 344"/>
                <p:cNvSpPr>
                  <a:spLocks/>
                </p:cNvSpPr>
                <p:nvPr/>
              </p:nvSpPr>
              <p:spPr bwMode="auto">
                <a:xfrm>
                  <a:off x="3130" y="3630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3" y="4"/>
                    </a:cxn>
                    <a:cxn ang="0">
                      <a:pos x="1" y="8"/>
                    </a:cxn>
                    <a:cxn ang="0">
                      <a:pos x="0" y="8"/>
                    </a:cxn>
                    <a:cxn ang="0">
                      <a:pos x="0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3" h="8">
                      <a:moveTo>
                        <a:pt x="11" y="0"/>
                      </a:moveTo>
                      <a:lnTo>
                        <a:pt x="13" y="4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6" name="Freeform 345"/>
                <p:cNvSpPr>
                  <a:spLocks/>
                </p:cNvSpPr>
                <p:nvPr/>
              </p:nvSpPr>
              <p:spPr bwMode="auto">
                <a:xfrm>
                  <a:off x="3107" y="3631"/>
                  <a:ext cx="23" cy="2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68" y="5"/>
                    </a:cxn>
                    <a:cxn ang="0">
                      <a:pos x="0" y="9"/>
                    </a:cxn>
                    <a:cxn ang="0">
                      <a:pos x="0" y="9"/>
                    </a:cxn>
                    <a:cxn ang="0">
                      <a:pos x="0" y="4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8" h="9">
                      <a:moveTo>
                        <a:pt x="68" y="0"/>
                      </a:moveTo>
                      <a:lnTo>
                        <a:pt x="68" y="5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4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7" name="Freeform 346"/>
                <p:cNvSpPr>
                  <a:spLocks/>
                </p:cNvSpPr>
                <p:nvPr/>
              </p:nvSpPr>
              <p:spPr bwMode="auto">
                <a:xfrm>
                  <a:off x="3104" y="3631"/>
                  <a:ext cx="3" cy="2"/>
                </a:xfrm>
                <a:custGeom>
                  <a:avLst/>
                  <a:gdLst/>
                  <a:ahLst/>
                  <a:cxnLst>
                    <a:cxn ang="0">
                      <a:pos x="9" y="1"/>
                    </a:cxn>
                    <a:cxn ang="0">
                      <a:pos x="9" y="6"/>
                    </a:cxn>
                    <a:cxn ang="0">
                      <a:pos x="1" y="4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9" y="1"/>
                    </a:cxn>
                  </a:cxnLst>
                  <a:rect l="0" t="0" r="r" b="b"/>
                  <a:pathLst>
                    <a:path w="9" h="6">
                      <a:moveTo>
                        <a:pt x="9" y="1"/>
                      </a:moveTo>
                      <a:lnTo>
                        <a:pt x="9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9" y="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8" name="Freeform 347"/>
                <p:cNvSpPr>
                  <a:spLocks/>
                </p:cNvSpPr>
                <p:nvPr/>
              </p:nvSpPr>
              <p:spPr bwMode="auto">
                <a:xfrm>
                  <a:off x="3082" y="3621"/>
                  <a:ext cx="23" cy="11"/>
                </a:xfrm>
                <a:custGeom>
                  <a:avLst/>
                  <a:gdLst/>
                  <a:ahLst/>
                  <a:cxnLst>
                    <a:cxn ang="0">
                      <a:pos x="68" y="43"/>
                    </a:cxn>
                    <a:cxn ang="0">
                      <a:pos x="66" y="47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68" y="43"/>
                    </a:cxn>
                  </a:cxnLst>
                  <a:rect l="0" t="0" r="r" b="b"/>
                  <a:pathLst>
                    <a:path w="68" h="47">
                      <a:moveTo>
                        <a:pt x="68" y="43"/>
                      </a:moveTo>
                      <a:lnTo>
                        <a:pt x="66" y="47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68" y="4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89" name="Freeform 348"/>
                <p:cNvSpPr>
                  <a:spLocks/>
                </p:cNvSpPr>
                <p:nvPr/>
              </p:nvSpPr>
              <p:spPr bwMode="auto">
                <a:xfrm>
                  <a:off x="3075" y="3618"/>
                  <a:ext cx="8" cy="4"/>
                </a:xfrm>
                <a:custGeom>
                  <a:avLst/>
                  <a:gdLst/>
                  <a:ahLst/>
                  <a:cxnLst>
                    <a:cxn ang="0">
                      <a:pos x="23" y="12"/>
                    </a:cxn>
                    <a:cxn ang="0">
                      <a:pos x="21" y="16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2" y="0"/>
                    </a:cxn>
                    <a:cxn ang="0">
                      <a:pos x="23" y="12"/>
                    </a:cxn>
                  </a:cxnLst>
                  <a:rect l="0" t="0" r="r" b="b"/>
                  <a:pathLst>
                    <a:path w="23" h="16">
                      <a:moveTo>
                        <a:pt x="23" y="12"/>
                      </a:moveTo>
                      <a:lnTo>
                        <a:pt x="21" y="16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23" y="1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0" name="Freeform 349"/>
                <p:cNvSpPr>
                  <a:spLocks/>
                </p:cNvSpPr>
                <p:nvPr/>
              </p:nvSpPr>
              <p:spPr bwMode="auto">
                <a:xfrm>
                  <a:off x="3493" y="3067"/>
                  <a:ext cx="99" cy="358"/>
                </a:xfrm>
                <a:custGeom>
                  <a:avLst/>
                  <a:gdLst/>
                  <a:ahLst/>
                  <a:cxnLst>
                    <a:cxn ang="0">
                      <a:pos x="96" y="1412"/>
                    </a:cxn>
                    <a:cxn ang="0">
                      <a:pos x="91" y="1402"/>
                    </a:cxn>
                    <a:cxn ang="0">
                      <a:pos x="14" y="1196"/>
                    </a:cxn>
                    <a:cxn ang="0">
                      <a:pos x="8" y="1159"/>
                    </a:cxn>
                    <a:cxn ang="0">
                      <a:pos x="2" y="1065"/>
                    </a:cxn>
                    <a:cxn ang="0">
                      <a:pos x="0" y="976"/>
                    </a:cxn>
                    <a:cxn ang="0">
                      <a:pos x="2" y="890"/>
                    </a:cxn>
                    <a:cxn ang="0">
                      <a:pos x="7" y="758"/>
                    </a:cxn>
                    <a:cxn ang="0">
                      <a:pos x="11" y="667"/>
                    </a:cxn>
                    <a:cxn ang="0">
                      <a:pos x="15" y="571"/>
                    </a:cxn>
                    <a:cxn ang="0">
                      <a:pos x="17" y="468"/>
                    </a:cxn>
                    <a:cxn ang="0">
                      <a:pos x="16" y="397"/>
                    </a:cxn>
                    <a:cxn ang="0">
                      <a:pos x="14" y="334"/>
                    </a:cxn>
                    <a:cxn ang="0">
                      <a:pos x="13" y="262"/>
                    </a:cxn>
                    <a:cxn ang="0">
                      <a:pos x="13" y="215"/>
                    </a:cxn>
                    <a:cxn ang="0">
                      <a:pos x="15" y="177"/>
                    </a:cxn>
                    <a:cxn ang="0">
                      <a:pos x="39" y="118"/>
                    </a:cxn>
                    <a:cxn ang="0">
                      <a:pos x="39" y="104"/>
                    </a:cxn>
                    <a:cxn ang="0">
                      <a:pos x="70" y="55"/>
                    </a:cxn>
                    <a:cxn ang="0">
                      <a:pos x="71" y="47"/>
                    </a:cxn>
                    <a:cxn ang="0">
                      <a:pos x="103" y="4"/>
                    </a:cxn>
                    <a:cxn ang="0">
                      <a:pos x="262" y="56"/>
                    </a:cxn>
                    <a:cxn ang="0">
                      <a:pos x="264" y="68"/>
                    </a:cxn>
                    <a:cxn ang="0">
                      <a:pos x="268" y="69"/>
                    </a:cxn>
                    <a:cxn ang="0">
                      <a:pos x="275" y="69"/>
                    </a:cxn>
                    <a:cxn ang="0">
                      <a:pos x="276" y="166"/>
                    </a:cxn>
                    <a:cxn ang="0">
                      <a:pos x="279" y="238"/>
                    </a:cxn>
                    <a:cxn ang="0">
                      <a:pos x="282" y="315"/>
                    </a:cxn>
                    <a:cxn ang="0">
                      <a:pos x="288" y="440"/>
                    </a:cxn>
                    <a:cxn ang="0">
                      <a:pos x="294" y="614"/>
                    </a:cxn>
                    <a:cxn ang="0">
                      <a:pos x="297" y="789"/>
                    </a:cxn>
                    <a:cxn ang="0">
                      <a:pos x="293" y="959"/>
                    </a:cxn>
                    <a:cxn ang="0">
                      <a:pos x="279" y="1114"/>
                    </a:cxn>
                    <a:cxn ang="0">
                      <a:pos x="229" y="1304"/>
                    </a:cxn>
                    <a:cxn ang="0">
                      <a:pos x="202" y="1335"/>
                    </a:cxn>
                    <a:cxn ang="0">
                      <a:pos x="171" y="1388"/>
                    </a:cxn>
                    <a:cxn ang="0">
                      <a:pos x="144" y="1429"/>
                    </a:cxn>
                    <a:cxn ang="0">
                      <a:pos x="107" y="1430"/>
                    </a:cxn>
                  </a:cxnLst>
                  <a:rect l="0" t="0" r="r" b="b"/>
                  <a:pathLst>
                    <a:path w="297" h="1434">
                      <a:moveTo>
                        <a:pt x="102" y="1413"/>
                      </a:moveTo>
                      <a:lnTo>
                        <a:pt x="96" y="1412"/>
                      </a:lnTo>
                      <a:lnTo>
                        <a:pt x="93" y="1412"/>
                      </a:lnTo>
                      <a:lnTo>
                        <a:pt x="91" y="1402"/>
                      </a:lnTo>
                      <a:lnTo>
                        <a:pt x="19" y="1215"/>
                      </a:lnTo>
                      <a:lnTo>
                        <a:pt x="14" y="1196"/>
                      </a:lnTo>
                      <a:lnTo>
                        <a:pt x="10" y="1178"/>
                      </a:lnTo>
                      <a:lnTo>
                        <a:pt x="8" y="1159"/>
                      </a:lnTo>
                      <a:lnTo>
                        <a:pt x="5" y="1112"/>
                      </a:lnTo>
                      <a:lnTo>
                        <a:pt x="2" y="1065"/>
                      </a:lnTo>
                      <a:lnTo>
                        <a:pt x="1" y="1020"/>
                      </a:lnTo>
                      <a:lnTo>
                        <a:pt x="0" y="976"/>
                      </a:lnTo>
                      <a:lnTo>
                        <a:pt x="1" y="932"/>
                      </a:lnTo>
                      <a:lnTo>
                        <a:pt x="2" y="890"/>
                      </a:lnTo>
                      <a:lnTo>
                        <a:pt x="5" y="802"/>
                      </a:lnTo>
                      <a:lnTo>
                        <a:pt x="7" y="758"/>
                      </a:lnTo>
                      <a:lnTo>
                        <a:pt x="9" y="713"/>
                      </a:lnTo>
                      <a:lnTo>
                        <a:pt x="11" y="667"/>
                      </a:lnTo>
                      <a:lnTo>
                        <a:pt x="13" y="620"/>
                      </a:lnTo>
                      <a:lnTo>
                        <a:pt x="15" y="571"/>
                      </a:lnTo>
                      <a:lnTo>
                        <a:pt x="16" y="521"/>
                      </a:lnTo>
                      <a:lnTo>
                        <a:pt x="17" y="468"/>
                      </a:lnTo>
                      <a:lnTo>
                        <a:pt x="17" y="403"/>
                      </a:lnTo>
                      <a:lnTo>
                        <a:pt x="16" y="397"/>
                      </a:lnTo>
                      <a:lnTo>
                        <a:pt x="16" y="373"/>
                      </a:lnTo>
                      <a:lnTo>
                        <a:pt x="14" y="334"/>
                      </a:lnTo>
                      <a:lnTo>
                        <a:pt x="13" y="310"/>
                      </a:lnTo>
                      <a:lnTo>
                        <a:pt x="13" y="262"/>
                      </a:lnTo>
                      <a:lnTo>
                        <a:pt x="13" y="238"/>
                      </a:lnTo>
                      <a:lnTo>
                        <a:pt x="13" y="215"/>
                      </a:lnTo>
                      <a:lnTo>
                        <a:pt x="14" y="195"/>
                      </a:lnTo>
                      <a:lnTo>
                        <a:pt x="15" y="177"/>
                      </a:lnTo>
                      <a:lnTo>
                        <a:pt x="28" y="138"/>
                      </a:lnTo>
                      <a:lnTo>
                        <a:pt x="39" y="118"/>
                      </a:lnTo>
                      <a:lnTo>
                        <a:pt x="40" y="116"/>
                      </a:lnTo>
                      <a:lnTo>
                        <a:pt x="39" y="104"/>
                      </a:lnTo>
                      <a:lnTo>
                        <a:pt x="49" y="84"/>
                      </a:lnTo>
                      <a:lnTo>
                        <a:pt x="70" y="55"/>
                      </a:lnTo>
                      <a:lnTo>
                        <a:pt x="70" y="53"/>
                      </a:lnTo>
                      <a:lnTo>
                        <a:pt x="71" y="47"/>
                      </a:lnTo>
                      <a:lnTo>
                        <a:pt x="93" y="28"/>
                      </a:lnTo>
                      <a:lnTo>
                        <a:pt x="103" y="4"/>
                      </a:lnTo>
                      <a:lnTo>
                        <a:pt x="131" y="0"/>
                      </a:lnTo>
                      <a:lnTo>
                        <a:pt x="262" y="56"/>
                      </a:lnTo>
                      <a:lnTo>
                        <a:pt x="263" y="56"/>
                      </a:lnTo>
                      <a:lnTo>
                        <a:pt x="264" y="68"/>
                      </a:lnTo>
                      <a:lnTo>
                        <a:pt x="266" y="69"/>
                      </a:lnTo>
                      <a:lnTo>
                        <a:pt x="268" y="69"/>
                      </a:lnTo>
                      <a:lnTo>
                        <a:pt x="270" y="69"/>
                      </a:lnTo>
                      <a:lnTo>
                        <a:pt x="275" y="69"/>
                      </a:lnTo>
                      <a:lnTo>
                        <a:pt x="276" y="132"/>
                      </a:lnTo>
                      <a:lnTo>
                        <a:pt x="276" y="166"/>
                      </a:lnTo>
                      <a:lnTo>
                        <a:pt x="278" y="201"/>
                      </a:lnTo>
                      <a:lnTo>
                        <a:pt x="279" y="238"/>
                      </a:lnTo>
                      <a:lnTo>
                        <a:pt x="281" y="276"/>
                      </a:lnTo>
                      <a:lnTo>
                        <a:pt x="282" y="315"/>
                      </a:lnTo>
                      <a:lnTo>
                        <a:pt x="284" y="356"/>
                      </a:lnTo>
                      <a:lnTo>
                        <a:pt x="288" y="440"/>
                      </a:lnTo>
                      <a:lnTo>
                        <a:pt x="291" y="525"/>
                      </a:lnTo>
                      <a:lnTo>
                        <a:pt x="294" y="614"/>
                      </a:lnTo>
                      <a:lnTo>
                        <a:pt x="296" y="701"/>
                      </a:lnTo>
                      <a:lnTo>
                        <a:pt x="297" y="789"/>
                      </a:lnTo>
                      <a:lnTo>
                        <a:pt x="296" y="875"/>
                      </a:lnTo>
                      <a:lnTo>
                        <a:pt x="293" y="959"/>
                      </a:lnTo>
                      <a:lnTo>
                        <a:pt x="278" y="1031"/>
                      </a:lnTo>
                      <a:lnTo>
                        <a:pt x="279" y="1114"/>
                      </a:lnTo>
                      <a:lnTo>
                        <a:pt x="234" y="1196"/>
                      </a:lnTo>
                      <a:lnTo>
                        <a:pt x="229" y="1304"/>
                      </a:lnTo>
                      <a:lnTo>
                        <a:pt x="226" y="1308"/>
                      </a:lnTo>
                      <a:lnTo>
                        <a:pt x="202" y="1335"/>
                      </a:lnTo>
                      <a:lnTo>
                        <a:pt x="175" y="1385"/>
                      </a:lnTo>
                      <a:lnTo>
                        <a:pt x="171" y="1388"/>
                      </a:lnTo>
                      <a:lnTo>
                        <a:pt x="156" y="1425"/>
                      </a:lnTo>
                      <a:lnTo>
                        <a:pt x="144" y="1429"/>
                      </a:lnTo>
                      <a:lnTo>
                        <a:pt x="111" y="1434"/>
                      </a:lnTo>
                      <a:lnTo>
                        <a:pt x="107" y="1430"/>
                      </a:lnTo>
                      <a:lnTo>
                        <a:pt x="102" y="14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1" name="Freeform 350"/>
                <p:cNvSpPr>
                  <a:spLocks/>
                </p:cNvSpPr>
                <p:nvPr/>
              </p:nvSpPr>
              <p:spPr bwMode="auto">
                <a:xfrm>
                  <a:off x="3523" y="3419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5"/>
                    </a:cxn>
                    <a:cxn ang="0">
                      <a:pos x="3" y="5"/>
                    </a:cxn>
                    <a:cxn ang="0">
                      <a:pos x="0" y="3"/>
                    </a:cxn>
                    <a:cxn ang="0">
                      <a:pos x="3" y="3"/>
                    </a:cxn>
                    <a:cxn ang="0">
                      <a:pos x="3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5">
                      <a:moveTo>
                        <a:pt x="6" y="0"/>
                      </a:moveTo>
                      <a:lnTo>
                        <a:pt x="6" y="5"/>
                      </a:lnTo>
                      <a:lnTo>
                        <a:pt x="3" y="5"/>
                      </a:lnTo>
                      <a:lnTo>
                        <a:pt x="0" y="3"/>
                      </a:lnTo>
                      <a:lnTo>
                        <a:pt x="3" y="3"/>
                      </a:lnTo>
                      <a:lnTo>
                        <a:pt x="3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2" name="Freeform 351"/>
                <p:cNvSpPr>
                  <a:spLocks/>
                </p:cNvSpPr>
                <p:nvPr/>
              </p:nvSpPr>
              <p:spPr bwMode="auto">
                <a:xfrm>
                  <a:off x="3522" y="341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6" y="11"/>
                    </a:cxn>
                    <a:cxn ang="0">
                      <a:pos x="4" y="11"/>
                    </a:cxn>
                    <a:cxn ang="0">
                      <a:pos x="1" y="11"/>
                    </a:cxn>
                    <a:cxn ang="0">
                      <a:pos x="0" y="3"/>
                    </a:cxn>
                    <a:cxn ang="0">
                      <a:pos x="5" y="0"/>
                    </a:cxn>
                    <a:cxn ang="0">
                      <a:pos x="5" y="1"/>
                    </a:cxn>
                    <a:cxn ang="0">
                      <a:pos x="6" y="11"/>
                    </a:cxn>
                  </a:cxnLst>
                  <a:rect l="0" t="0" r="r" b="b"/>
                  <a:pathLst>
                    <a:path w="6" h="11">
                      <a:moveTo>
                        <a:pt x="6" y="11"/>
                      </a:moveTo>
                      <a:lnTo>
                        <a:pt x="4" y="11"/>
                      </a:lnTo>
                      <a:lnTo>
                        <a:pt x="1" y="11"/>
                      </a:lnTo>
                      <a:lnTo>
                        <a:pt x="0" y="3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3" name="Freeform 352"/>
                <p:cNvSpPr>
                  <a:spLocks/>
                </p:cNvSpPr>
                <p:nvPr/>
              </p:nvSpPr>
              <p:spPr bwMode="auto">
                <a:xfrm>
                  <a:off x="3498" y="3370"/>
                  <a:ext cx="26" cy="48"/>
                </a:xfrm>
                <a:custGeom>
                  <a:avLst/>
                  <a:gdLst/>
                  <a:ahLst/>
                  <a:cxnLst>
                    <a:cxn ang="0">
                      <a:pos x="77" y="187"/>
                    </a:cxn>
                    <a:cxn ang="0">
                      <a:pos x="72" y="19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5" y="0"/>
                    </a:cxn>
                    <a:cxn ang="0">
                      <a:pos x="77" y="187"/>
                    </a:cxn>
                  </a:cxnLst>
                  <a:rect l="0" t="0" r="r" b="b"/>
                  <a:pathLst>
                    <a:path w="77" h="190">
                      <a:moveTo>
                        <a:pt x="77" y="187"/>
                      </a:moveTo>
                      <a:lnTo>
                        <a:pt x="72" y="19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77" y="18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4" name="Freeform 353"/>
                <p:cNvSpPr>
                  <a:spLocks/>
                </p:cNvSpPr>
                <p:nvPr/>
              </p:nvSpPr>
              <p:spPr bwMode="auto">
                <a:xfrm>
                  <a:off x="3497" y="3366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0" y="18"/>
                    </a:cxn>
                    <a:cxn ang="0">
                      <a:pos x="5" y="2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10" y="18"/>
                    </a:cxn>
                  </a:cxnLst>
                  <a:rect l="0" t="0" r="r" b="b"/>
                  <a:pathLst>
                    <a:path w="10" h="20">
                      <a:moveTo>
                        <a:pt x="10" y="18"/>
                      </a:moveTo>
                      <a:lnTo>
                        <a:pt x="5" y="2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0"/>
                      </a:lnTo>
                      <a:lnTo>
                        <a:pt x="10" y="1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5" name="Freeform 354"/>
                <p:cNvSpPr>
                  <a:spLocks/>
                </p:cNvSpPr>
                <p:nvPr/>
              </p:nvSpPr>
              <p:spPr bwMode="auto">
                <a:xfrm>
                  <a:off x="3495" y="3361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4" y="20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8" h="20">
                      <a:moveTo>
                        <a:pt x="8" y="18"/>
                      </a:moveTo>
                      <a:lnTo>
                        <a:pt x="4" y="2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6" name="Freeform 355"/>
                <p:cNvSpPr>
                  <a:spLocks/>
                </p:cNvSpPr>
                <p:nvPr/>
              </p:nvSpPr>
              <p:spPr bwMode="auto">
                <a:xfrm>
                  <a:off x="3495" y="3357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6" y="19"/>
                    </a:cxn>
                    <a:cxn ang="0">
                      <a:pos x="2" y="19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19"/>
                    </a:cxn>
                  </a:cxnLst>
                  <a:rect l="0" t="0" r="r" b="b"/>
                  <a:pathLst>
                    <a:path w="6" h="19">
                      <a:moveTo>
                        <a:pt x="6" y="19"/>
                      </a:moveTo>
                      <a:lnTo>
                        <a:pt x="2" y="19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1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7" name="Freeform 356"/>
                <p:cNvSpPr>
                  <a:spLocks/>
                </p:cNvSpPr>
                <p:nvPr/>
              </p:nvSpPr>
              <p:spPr bwMode="auto">
                <a:xfrm>
                  <a:off x="3494" y="3345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7" y="47"/>
                    </a:cxn>
                    <a:cxn ang="0">
                      <a:pos x="3" y="47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7" y="47"/>
                    </a:cxn>
                  </a:cxnLst>
                  <a:rect l="0" t="0" r="r" b="b"/>
                  <a:pathLst>
                    <a:path w="7" h="47">
                      <a:moveTo>
                        <a:pt x="7" y="47"/>
                      </a:moveTo>
                      <a:lnTo>
                        <a:pt x="3" y="4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7" y="4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8" name="Freeform 357"/>
                <p:cNvSpPr>
                  <a:spLocks/>
                </p:cNvSpPr>
                <p:nvPr/>
              </p:nvSpPr>
              <p:spPr bwMode="auto">
                <a:xfrm>
                  <a:off x="3493" y="3333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7" y="47"/>
                    </a:cxn>
                    <a:cxn ang="0">
                      <a:pos x="3" y="47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47"/>
                    </a:cxn>
                  </a:cxnLst>
                  <a:rect l="0" t="0" r="r" b="b"/>
                  <a:pathLst>
                    <a:path w="7" h="47">
                      <a:moveTo>
                        <a:pt x="7" y="47"/>
                      </a:moveTo>
                      <a:lnTo>
                        <a:pt x="3" y="47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7" y="4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199" name="Freeform 358"/>
                <p:cNvSpPr>
                  <a:spLocks/>
                </p:cNvSpPr>
                <p:nvPr/>
              </p:nvSpPr>
              <p:spPr bwMode="auto">
                <a:xfrm>
                  <a:off x="3492" y="3322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5" y="45"/>
                    </a:cxn>
                    <a:cxn ang="0">
                      <a:pos x="1" y="45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5" y="45"/>
                    </a:cxn>
                  </a:cxnLst>
                  <a:rect l="0" t="0" r="r" b="b"/>
                  <a:pathLst>
                    <a:path w="5" h="45">
                      <a:moveTo>
                        <a:pt x="5" y="45"/>
                      </a:moveTo>
                      <a:lnTo>
                        <a:pt x="1" y="45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5" y="4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0" name="Freeform 359"/>
                <p:cNvSpPr>
                  <a:spLocks/>
                </p:cNvSpPr>
                <p:nvPr/>
              </p:nvSpPr>
              <p:spPr bwMode="auto">
                <a:xfrm>
                  <a:off x="3492" y="3311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5" y="44"/>
                    </a:cxn>
                    <a:cxn ang="0">
                      <a:pos x="1" y="4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44"/>
                    </a:cxn>
                  </a:cxnLst>
                  <a:rect l="0" t="0" r="r" b="b"/>
                  <a:pathLst>
                    <a:path w="5" h="44">
                      <a:moveTo>
                        <a:pt x="5" y="44"/>
                      </a:moveTo>
                      <a:lnTo>
                        <a:pt x="1" y="4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4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1" name="Freeform 360"/>
                <p:cNvSpPr>
                  <a:spLocks/>
                </p:cNvSpPr>
                <p:nvPr/>
              </p:nvSpPr>
              <p:spPr bwMode="auto">
                <a:xfrm>
                  <a:off x="3492" y="3300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0" y="44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5" h="44">
                      <a:moveTo>
                        <a:pt x="4" y="44"/>
                      </a:moveTo>
                      <a:lnTo>
                        <a:pt x="0" y="44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2" name="Freeform 361"/>
                <p:cNvSpPr>
                  <a:spLocks/>
                </p:cNvSpPr>
                <p:nvPr/>
              </p:nvSpPr>
              <p:spPr bwMode="auto">
                <a:xfrm>
                  <a:off x="3492" y="3289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4" y="42"/>
                    </a:cxn>
                    <a:cxn ang="0">
                      <a:pos x="0" y="42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4" y="42"/>
                    </a:cxn>
                  </a:cxnLst>
                  <a:rect l="0" t="0" r="r" b="b"/>
                  <a:pathLst>
                    <a:path w="5" h="42">
                      <a:moveTo>
                        <a:pt x="4" y="42"/>
                      </a:moveTo>
                      <a:lnTo>
                        <a:pt x="0" y="4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4" y="4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3" name="Freeform 362"/>
                <p:cNvSpPr>
                  <a:spLocks/>
                </p:cNvSpPr>
                <p:nvPr/>
              </p:nvSpPr>
              <p:spPr bwMode="auto">
                <a:xfrm>
                  <a:off x="3493" y="3267"/>
                  <a:ext cx="2" cy="22"/>
                </a:xfrm>
                <a:custGeom>
                  <a:avLst/>
                  <a:gdLst/>
                  <a:ahLst/>
                  <a:cxnLst>
                    <a:cxn ang="0">
                      <a:pos x="4" y="88"/>
                    </a:cxn>
                    <a:cxn ang="0">
                      <a:pos x="0" y="88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7" y="0"/>
                    </a:cxn>
                    <a:cxn ang="0">
                      <a:pos x="4" y="88"/>
                    </a:cxn>
                  </a:cxnLst>
                  <a:rect l="0" t="0" r="r" b="b"/>
                  <a:pathLst>
                    <a:path w="7" h="88">
                      <a:moveTo>
                        <a:pt x="4" y="88"/>
                      </a:moveTo>
                      <a:lnTo>
                        <a:pt x="0" y="88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4" y="8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4" name="Freeform 363"/>
                <p:cNvSpPr>
                  <a:spLocks/>
                </p:cNvSpPr>
                <p:nvPr/>
              </p:nvSpPr>
              <p:spPr bwMode="auto">
                <a:xfrm>
                  <a:off x="3494" y="3256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0" y="44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6" h="44">
                      <a:moveTo>
                        <a:pt x="4" y="44"/>
                      </a:moveTo>
                      <a:lnTo>
                        <a:pt x="0" y="44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5" name="Freeform 364"/>
                <p:cNvSpPr>
                  <a:spLocks/>
                </p:cNvSpPr>
                <p:nvPr/>
              </p:nvSpPr>
              <p:spPr bwMode="auto">
                <a:xfrm>
                  <a:off x="3494" y="3245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4" y="45"/>
                    </a:cxn>
                    <a:cxn ang="0">
                      <a:pos x="0" y="45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4" y="45"/>
                    </a:cxn>
                  </a:cxnLst>
                  <a:rect l="0" t="0" r="r" b="b"/>
                  <a:pathLst>
                    <a:path w="6" h="45">
                      <a:moveTo>
                        <a:pt x="4" y="45"/>
                      </a:moveTo>
                      <a:lnTo>
                        <a:pt x="0" y="45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4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6" name="Freeform 365"/>
                <p:cNvSpPr>
                  <a:spLocks/>
                </p:cNvSpPr>
                <p:nvPr/>
              </p:nvSpPr>
              <p:spPr bwMode="auto">
                <a:xfrm>
                  <a:off x="3495" y="3233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0" y="46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" h="46">
                      <a:moveTo>
                        <a:pt x="4" y="46"/>
                      </a:moveTo>
                      <a:lnTo>
                        <a:pt x="0" y="4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7" name="Freeform 366"/>
                <p:cNvSpPr>
                  <a:spLocks/>
                </p:cNvSpPr>
                <p:nvPr/>
              </p:nvSpPr>
              <p:spPr bwMode="auto">
                <a:xfrm>
                  <a:off x="3496" y="3222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4" y="47"/>
                    </a:cxn>
                    <a:cxn ang="0">
                      <a:pos x="0" y="47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4" y="47"/>
                    </a:cxn>
                  </a:cxnLst>
                  <a:rect l="0" t="0" r="r" b="b"/>
                  <a:pathLst>
                    <a:path w="6" h="47">
                      <a:moveTo>
                        <a:pt x="4" y="47"/>
                      </a:moveTo>
                      <a:lnTo>
                        <a:pt x="0" y="47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4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8" name="Freeform 367"/>
                <p:cNvSpPr>
                  <a:spLocks/>
                </p:cNvSpPr>
                <p:nvPr/>
              </p:nvSpPr>
              <p:spPr bwMode="auto">
                <a:xfrm>
                  <a:off x="3496" y="3210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4" y="49"/>
                    </a:cxn>
                    <a:cxn ang="0">
                      <a:pos x="0" y="49"/>
                    </a:cxn>
                    <a:cxn ang="0">
                      <a:pos x="2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4" y="49"/>
                    </a:cxn>
                  </a:cxnLst>
                  <a:rect l="0" t="0" r="r" b="b"/>
                  <a:pathLst>
                    <a:path w="6" h="49">
                      <a:moveTo>
                        <a:pt x="4" y="49"/>
                      </a:moveTo>
                      <a:lnTo>
                        <a:pt x="0" y="49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4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09" name="Freeform 368"/>
                <p:cNvSpPr>
                  <a:spLocks/>
                </p:cNvSpPr>
                <p:nvPr/>
              </p:nvSpPr>
              <p:spPr bwMode="auto">
                <a:xfrm>
                  <a:off x="3497" y="3197"/>
                  <a:ext cx="2" cy="13"/>
                </a:xfrm>
                <a:custGeom>
                  <a:avLst/>
                  <a:gdLst/>
                  <a:ahLst/>
                  <a:cxnLst>
                    <a:cxn ang="0">
                      <a:pos x="4" y="50"/>
                    </a:cxn>
                    <a:cxn ang="0">
                      <a:pos x="0" y="50"/>
                    </a:cxn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4" y="50"/>
                    </a:cxn>
                  </a:cxnLst>
                  <a:rect l="0" t="0" r="r" b="b"/>
                  <a:pathLst>
                    <a:path w="5" h="50">
                      <a:moveTo>
                        <a:pt x="4" y="50"/>
                      </a:moveTo>
                      <a:lnTo>
                        <a:pt x="0" y="5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4" y="5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0" name="Freeform 369"/>
                <p:cNvSpPr>
                  <a:spLocks/>
                </p:cNvSpPr>
                <p:nvPr/>
              </p:nvSpPr>
              <p:spPr bwMode="auto">
                <a:xfrm>
                  <a:off x="3497" y="3184"/>
                  <a:ext cx="2" cy="13"/>
                </a:xfrm>
                <a:custGeom>
                  <a:avLst/>
                  <a:gdLst/>
                  <a:ahLst/>
                  <a:cxnLst>
                    <a:cxn ang="0">
                      <a:pos x="4" y="53"/>
                    </a:cxn>
                    <a:cxn ang="0">
                      <a:pos x="0" y="53"/>
                    </a:cxn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4" y="53"/>
                    </a:cxn>
                  </a:cxnLst>
                  <a:rect l="0" t="0" r="r" b="b"/>
                  <a:pathLst>
                    <a:path w="5" h="53">
                      <a:moveTo>
                        <a:pt x="4" y="53"/>
                      </a:moveTo>
                      <a:lnTo>
                        <a:pt x="0" y="53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4" y="5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1" name="Freeform 370"/>
                <p:cNvSpPr>
                  <a:spLocks/>
                </p:cNvSpPr>
                <p:nvPr/>
              </p:nvSpPr>
              <p:spPr bwMode="auto">
                <a:xfrm>
                  <a:off x="3498" y="3167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4" y="65"/>
                    </a:cxn>
                    <a:cxn ang="0">
                      <a:pos x="0" y="65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4" y="65"/>
                    </a:cxn>
                  </a:cxnLst>
                  <a:rect l="0" t="0" r="r" b="b"/>
                  <a:pathLst>
                    <a:path w="4" h="65">
                      <a:moveTo>
                        <a:pt x="4" y="65"/>
                      </a:moveTo>
                      <a:lnTo>
                        <a:pt x="0" y="65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6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2" name="Freeform 371"/>
                <p:cNvSpPr>
                  <a:spLocks/>
                </p:cNvSpPr>
                <p:nvPr/>
              </p:nvSpPr>
              <p:spPr bwMode="auto">
                <a:xfrm>
                  <a:off x="3497" y="3166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5" y="6"/>
                    </a:cxn>
                    <a:cxn ang="0">
                      <a:pos x="1" y="6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6"/>
                    </a:cxn>
                  </a:cxnLst>
                  <a:rect l="0" t="0" r="r" b="b"/>
                  <a:pathLst>
                    <a:path w="5" h="6">
                      <a:moveTo>
                        <a:pt x="5" y="6"/>
                      </a:moveTo>
                      <a:lnTo>
                        <a:pt x="1" y="6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3" name="Freeform 372"/>
                <p:cNvSpPr>
                  <a:spLocks/>
                </p:cNvSpPr>
                <p:nvPr/>
              </p:nvSpPr>
              <p:spPr bwMode="auto">
                <a:xfrm>
                  <a:off x="3497" y="3160"/>
                  <a:ext cx="2" cy="6"/>
                </a:xfrm>
                <a:custGeom>
                  <a:avLst/>
                  <a:gdLst/>
                  <a:ahLst/>
                  <a:cxnLst>
                    <a:cxn ang="0">
                      <a:pos x="4" y="24"/>
                    </a:cxn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0"/>
                    </a:cxn>
                    <a:cxn ang="0">
                      <a:pos x="4" y="24"/>
                    </a:cxn>
                  </a:cxnLst>
                  <a:rect l="0" t="0" r="r" b="b"/>
                  <a:pathLst>
                    <a:path w="4" h="24">
                      <a:moveTo>
                        <a:pt x="4" y="24"/>
                      </a:move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2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4" name="Freeform 373"/>
                <p:cNvSpPr>
                  <a:spLocks/>
                </p:cNvSpPr>
                <p:nvPr/>
              </p:nvSpPr>
              <p:spPr bwMode="auto">
                <a:xfrm>
                  <a:off x="3497" y="3150"/>
                  <a:ext cx="2" cy="10"/>
                </a:xfrm>
                <a:custGeom>
                  <a:avLst/>
                  <a:gdLst/>
                  <a:ahLst/>
                  <a:cxnLst>
                    <a:cxn ang="0">
                      <a:pos x="6" y="39"/>
                    </a:cxn>
                    <a:cxn ang="0">
                      <a:pos x="2" y="39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39"/>
                    </a:cxn>
                  </a:cxnLst>
                  <a:rect l="0" t="0" r="r" b="b"/>
                  <a:pathLst>
                    <a:path w="6" h="39">
                      <a:moveTo>
                        <a:pt x="6" y="39"/>
                      </a:move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3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5" name="Freeform 374"/>
                <p:cNvSpPr>
                  <a:spLocks/>
                </p:cNvSpPr>
                <p:nvPr/>
              </p:nvSpPr>
              <p:spPr bwMode="auto">
                <a:xfrm>
                  <a:off x="3496" y="3144"/>
                  <a:ext cx="2" cy="6"/>
                </a:xfrm>
                <a:custGeom>
                  <a:avLst/>
                  <a:gdLst/>
                  <a:ahLst/>
                  <a:cxnLst>
                    <a:cxn ang="0">
                      <a:pos x="5" y="24"/>
                    </a:cxn>
                    <a:cxn ang="0">
                      <a:pos x="1" y="2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24"/>
                    </a:cxn>
                  </a:cxnLst>
                  <a:rect l="0" t="0" r="r" b="b"/>
                  <a:pathLst>
                    <a:path w="5" h="24">
                      <a:moveTo>
                        <a:pt x="5" y="24"/>
                      </a:moveTo>
                      <a:lnTo>
                        <a:pt x="1" y="2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2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6" name="Freeform 375"/>
                <p:cNvSpPr>
                  <a:spLocks/>
                </p:cNvSpPr>
                <p:nvPr/>
              </p:nvSpPr>
              <p:spPr bwMode="auto">
                <a:xfrm>
                  <a:off x="3496" y="3132"/>
                  <a:ext cx="2" cy="12"/>
                </a:xfrm>
                <a:custGeom>
                  <a:avLst/>
                  <a:gdLst/>
                  <a:ahLst/>
                  <a:cxnLst>
                    <a:cxn ang="0">
                      <a:pos x="4" y="48"/>
                    </a:cxn>
                    <a:cxn ang="0">
                      <a:pos x="0" y="4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48"/>
                    </a:cxn>
                  </a:cxnLst>
                  <a:rect l="0" t="0" r="r" b="b"/>
                  <a:pathLst>
                    <a:path w="4" h="48">
                      <a:moveTo>
                        <a:pt x="4" y="48"/>
                      </a:moveTo>
                      <a:lnTo>
                        <a:pt x="0" y="4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4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7" name="Freeform 376"/>
                <p:cNvSpPr>
                  <a:spLocks/>
                </p:cNvSpPr>
                <p:nvPr/>
              </p:nvSpPr>
              <p:spPr bwMode="auto">
                <a:xfrm>
                  <a:off x="3496" y="3126"/>
                  <a:ext cx="2" cy="6"/>
                </a:xfrm>
                <a:custGeom>
                  <a:avLst/>
                  <a:gdLst/>
                  <a:ahLst/>
                  <a:cxnLst>
                    <a:cxn ang="0">
                      <a:pos x="4" y="24"/>
                    </a:cxn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24"/>
                    </a:cxn>
                  </a:cxnLst>
                  <a:rect l="0" t="0" r="r" b="b"/>
                  <a:pathLst>
                    <a:path w="4" h="24">
                      <a:moveTo>
                        <a:pt x="4" y="24"/>
                      </a:move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2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8" name="Freeform 377"/>
                <p:cNvSpPr>
                  <a:spLocks/>
                </p:cNvSpPr>
                <p:nvPr/>
              </p:nvSpPr>
              <p:spPr bwMode="auto">
                <a:xfrm>
                  <a:off x="3496" y="3121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4" y="23"/>
                    </a:cxn>
                    <a:cxn ang="0">
                      <a:pos x="0" y="2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23"/>
                    </a:cxn>
                  </a:cxnLst>
                  <a:rect l="0" t="0" r="r" b="b"/>
                  <a:pathLst>
                    <a:path w="4" h="23">
                      <a:moveTo>
                        <a:pt x="4" y="23"/>
                      </a:moveTo>
                      <a:lnTo>
                        <a:pt x="0" y="2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2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19" name="Freeform 378"/>
                <p:cNvSpPr>
                  <a:spLocks/>
                </p:cNvSpPr>
                <p:nvPr/>
              </p:nvSpPr>
              <p:spPr bwMode="auto">
                <a:xfrm>
                  <a:off x="3496" y="3116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4" y="20"/>
                    </a:cxn>
                    <a:cxn ang="0">
                      <a:pos x="0" y="20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5" y="0"/>
                    </a:cxn>
                    <a:cxn ang="0">
                      <a:pos x="4" y="20"/>
                    </a:cxn>
                  </a:cxnLst>
                  <a:rect l="0" t="0" r="r" b="b"/>
                  <a:pathLst>
                    <a:path w="5" h="20">
                      <a:moveTo>
                        <a:pt x="4" y="20"/>
                      </a:moveTo>
                      <a:lnTo>
                        <a:pt x="0" y="2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4" y="2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0" name="Freeform 379"/>
                <p:cNvSpPr>
                  <a:spLocks/>
                </p:cNvSpPr>
                <p:nvPr/>
              </p:nvSpPr>
              <p:spPr bwMode="auto">
                <a:xfrm>
                  <a:off x="3497" y="3111"/>
                  <a:ext cx="1" cy="5"/>
                </a:xfrm>
                <a:custGeom>
                  <a:avLst/>
                  <a:gdLst/>
                  <a:ahLst/>
                  <a:cxnLst>
                    <a:cxn ang="0">
                      <a:pos x="4" y="19"/>
                    </a:cxn>
                    <a:cxn ang="0">
                      <a:pos x="0" y="19"/>
                    </a:cxn>
                    <a:cxn ang="0">
                      <a:pos x="1" y="1"/>
                    </a:cxn>
                    <a:cxn ang="0">
                      <a:pos x="2" y="0"/>
                    </a:cxn>
                    <a:cxn ang="0">
                      <a:pos x="5" y="2"/>
                    </a:cxn>
                    <a:cxn ang="0">
                      <a:pos x="4" y="19"/>
                    </a:cxn>
                  </a:cxnLst>
                  <a:rect l="0" t="0" r="r" b="b"/>
                  <a:pathLst>
                    <a:path w="5" h="19">
                      <a:moveTo>
                        <a:pt x="4" y="19"/>
                      </a:moveTo>
                      <a:lnTo>
                        <a:pt x="0" y="19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5" y="2"/>
                      </a:lnTo>
                      <a:lnTo>
                        <a:pt x="4" y="1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1" name="Freeform 380"/>
                <p:cNvSpPr>
                  <a:spLocks/>
                </p:cNvSpPr>
                <p:nvPr/>
              </p:nvSpPr>
              <p:spPr bwMode="auto">
                <a:xfrm>
                  <a:off x="3497" y="3101"/>
                  <a:ext cx="6" cy="10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0" y="39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6" y="3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16" h="41">
                      <a:moveTo>
                        <a:pt x="3" y="41"/>
                      </a:moveTo>
                      <a:lnTo>
                        <a:pt x="0" y="39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6" y="3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2" name="Freeform 381"/>
                <p:cNvSpPr>
                  <a:spLocks/>
                </p:cNvSpPr>
                <p:nvPr/>
              </p:nvSpPr>
              <p:spPr bwMode="auto">
                <a:xfrm>
                  <a:off x="3502" y="3096"/>
                  <a:ext cx="4" cy="6"/>
                </a:xfrm>
                <a:custGeom>
                  <a:avLst/>
                  <a:gdLst/>
                  <a:ahLst/>
                  <a:cxnLst>
                    <a:cxn ang="0">
                      <a:pos x="3" y="23"/>
                    </a:cxn>
                    <a:cxn ang="0">
                      <a:pos x="0" y="20"/>
                    </a:cxn>
                    <a:cxn ang="0">
                      <a:pos x="11" y="0"/>
                    </a:cxn>
                    <a:cxn ang="0">
                      <a:pos x="14" y="3"/>
                    </a:cxn>
                    <a:cxn ang="0">
                      <a:pos x="14" y="3"/>
                    </a:cxn>
                    <a:cxn ang="0">
                      <a:pos x="3" y="23"/>
                    </a:cxn>
                  </a:cxnLst>
                  <a:rect l="0" t="0" r="r" b="b"/>
                  <a:pathLst>
                    <a:path w="14" h="23">
                      <a:moveTo>
                        <a:pt x="3" y="23"/>
                      </a:moveTo>
                      <a:lnTo>
                        <a:pt x="0" y="20"/>
                      </a:lnTo>
                      <a:lnTo>
                        <a:pt x="11" y="0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3" y="2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3" name="Freeform 382"/>
                <p:cNvSpPr>
                  <a:spLocks/>
                </p:cNvSpPr>
                <p:nvPr/>
              </p:nvSpPr>
              <p:spPr bwMode="auto">
                <a:xfrm>
                  <a:off x="3505" y="3096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1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4" h="4">
                      <a:moveTo>
                        <a:pt x="3" y="4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4" name="Freeform 383"/>
                <p:cNvSpPr>
                  <a:spLocks/>
                </p:cNvSpPr>
                <p:nvPr/>
              </p:nvSpPr>
              <p:spPr bwMode="auto">
                <a:xfrm>
                  <a:off x="3505" y="3092"/>
                  <a:ext cx="2" cy="4"/>
                </a:xfrm>
                <a:custGeom>
                  <a:avLst/>
                  <a:gdLst/>
                  <a:ahLst/>
                  <a:cxnLst>
                    <a:cxn ang="0">
                      <a:pos x="5" y="14"/>
                    </a:cxn>
                    <a:cxn ang="0">
                      <a:pos x="1" y="14"/>
                    </a:cxn>
                    <a:cxn ang="0">
                      <a:pos x="0" y="2"/>
                    </a:cxn>
                    <a:cxn ang="0">
                      <a:pos x="1" y="0"/>
                    </a:cxn>
                    <a:cxn ang="0">
                      <a:pos x="4" y="3"/>
                    </a:cxn>
                    <a:cxn ang="0">
                      <a:pos x="5" y="14"/>
                    </a:cxn>
                  </a:cxnLst>
                  <a:rect l="0" t="0" r="r" b="b"/>
                  <a:pathLst>
                    <a:path w="5" h="14">
                      <a:moveTo>
                        <a:pt x="5" y="14"/>
                      </a:moveTo>
                      <a:lnTo>
                        <a:pt x="1" y="14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3"/>
                      </a:lnTo>
                      <a:lnTo>
                        <a:pt x="5" y="1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5" name="Freeform 384"/>
                <p:cNvSpPr>
                  <a:spLocks/>
                </p:cNvSpPr>
                <p:nvPr/>
              </p:nvSpPr>
              <p:spPr bwMode="auto">
                <a:xfrm>
                  <a:off x="3505" y="3087"/>
                  <a:ext cx="5" cy="6"/>
                </a:xfrm>
                <a:custGeom>
                  <a:avLst/>
                  <a:gdLst/>
                  <a:ahLst/>
                  <a:cxnLst>
                    <a:cxn ang="0">
                      <a:pos x="3" y="22"/>
                    </a:cxn>
                    <a:cxn ang="0">
                      <a:pos x="0" y="19"/>
                    </a:cxn>
                    <a:cxn ang="0">
                      <a:pos x="10" y="0"/>
                    </a:cxn>
                    <a:cxn ang="0">
                      <a:pos x="10" y="0"/>
                    </a:cxn>
                    <a:cxn ang="0">
                      <a:pos x="13" y="2"/>
                    </a:cxn>
                    <a:cxn ang="0">
                      <a:pos x="3" y="22"/>
                    </a:cxn>
                  </a:cxnLst>
                  <a:rect l="0" t="0" r="r" b="b"/>
                  <a:pathLst>
                    <a:path w="13" h="22">
                      <a:moveTo>
                        <a:pt x="3" y="22"/>
                      </a:moveTo>
                      <a:lnTo>
                        <a:pt x="0" y="19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3" y="2"/>
                      </a:lnTo>
                      <a:lnTo>
                        <a:pt x="3" y="2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6" name="Freeform 385"/>
                <p:cNvSpPr>
                  <a:spLocks/>
                </p:cNvSpPr>
                <p:nvPr/>
              </p:nvSpPr>
              <p:spPr bwMode="auto">
                <a:xfrm>
                  <a:off x="3509" y="3080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" y="32"/>
                    </a:cxn>
                    <a:cxn ang="0">
                      <a:pos x="0" y="30"/>
                    </a:cxn>
                    <a:cxn ang="0">
                      <a:pos x="21" y="0"/>
                    </a:cxn>
                    <a:cxn ang="0">
                      <a:pos x="22" y="2"/>
                    </a:cxn>
                    <a:cxn ang="0">
                      <a:pos x="24" y="2"/>
                    </a:cxn>
                    <a:cxn ang="0">
                      <a:pos x="23" y="3"/>
                    </a:cxn>
                    <a:cxn ang="0">
                      <a:pos x="3" y="32"/>
                    </a:cxn>
                  </a:cxnLst>
                  <a:rect l="0" t="0" r="r" b="b"/>
                  <a:pathLst>
                    <a:path w="24" h="32">
                      <a:moveTo>
                        <a:pt x="3" y="32"/>
                      </a:moveTo>
                      <a:lnTo>
                        <a:pt x="0" y="30"/>
                      </a:lnTo>
                      <a:lnTo>
                        <a:pt x="21" y="0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3" y="3"/>
                      </a:lnTo>
                      <a:lnTo>
                        <a:pt x="3" y="3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7" name="Freeform 386"/>
                <p:cNvSpPr>
                  <a:spLocks/>
                </p:cNvSpPr>
                <p:nvPr/>
              </p:nvSpPr>
              <p:spPr bwMode="auto">
                <a:xfrm>
                  <a:off x="3515" y="3080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4" y="2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2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8" name="Freeform 387"/>
                <p:cNvSpPr>
                  <a:spLocks/>
                </p:cNvSpPr>
                <p:nvPr/>
              </p:nvSpPr>
              <p:spPr bwMode="auto">
                <a:xfrm>
                  <a:off x="3515" y="3078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4" y="8"/>
                    </a:cxn>
                    <a:cxn ang="0">
                      <a:pos x="0" y="8"/>
                    </a:cxn>
                    <a:cxn ang="0">
                      <a:pos x="1" y="2"/>
                    </a:cxn>
                    <a:cxn ang="0">
                      <a:pos x="2" y="0"/>
                    </a:cxn>
                    <a:cxn ang="0">
                      <a:pos x="5" y="3"/>
                    </a:cxn>
                    <a:cxn ang="0">
                      <a:pos x="4" y="8"/>
                    </a:cxn>
                  </a:cxnLst>
                  <a:rect l="0" t="0" r="r" b="b"/>
                  <a:pathLst>
                    <a:path w="5" h="8">
                      <a:moveTo>
                        <a:pt x="4" y="8"/>
                      </a:moveTo>
                      <a:lnTo>
                        <a:pt x="0" y="8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5" y="3"/>
                      </a:lnTo>
                      <a:lnTo>
                        <a:pt x="4" y="8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9" name="Freeform 388"/>
                <p:cNvSpPr>
                  <a:spLocks/>
                </p:cNvSpPr>
                <p:nvPr/>
              </p:nvSpPr>
              <p:spPr bwMode="auto">
                <a:xfrm>
                  <a:off x="3516" y="3073"/>
                  <a:ext cx="8" cy="6"/>
                </a:xfrm>
                <a:custGeom>
                  <a:avLst/>
                  <a:gdLst/>
                  <a:ahLst/>
                  <a:cxnLst>
                    <a:cxn ang="0">
                      <a:pos x="3" y="21"/>
                    </a:cxn>
                    <a:cxn ang="0">
                      <a:pos x="0" y="18"/>
                    </a:cxn>
                    <a:cxn ang="0">
                      <a:pos x="21" y="0"/>
                    </a:cxn>
                    <a:cxn ang="0">
                      <a:pos x="25" y="2"/>
                    </a:cxn>
                    <a:cxn ang="0">
                      <a:pos x="24" y="4"/>
                    </a:cxn>
                    <a:cxn ang="0">
                      <a:pos x="3" y="21"/>
                    </a:cxn>
                  </a:cxnLst>
                  <a:rect l="0" t="0" r="r" b="b"/>
                  <a:pathLst>
                    <a:path w="25" h="21">
                      <a:moveTo>
                        <a:pt x="3" y="21"/>
                      </a:moveTo>
                      <a:lnTo>
                        <a:pt x="0" y="18"/>
                      </a:lnTo>
                      <a:lnTo>
                        <a:pt x="21" y="0"/>
                      </a:lnTo>
                      <a:lnTo>
                        <a:pt x="25" y="2"/>
                      </a:lnTo>
                      <a:lnTo>
                        <a:pt x="24" y="4"/>
                      </a:lnTo>
                      <a:lnTo>
                        <a:pt x="3" y="21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0" name="Freeform 389"/>
                <p:cNvSpPr>
                  <a:spLocks/>
                </p:cNvSpPr>
                <p:nvPr/>
              </p:nvSpPr>
              <p:spPr bwMode="auto">
                <a:xfrm>
                  <a:off x="3523" y="3067"/>
                  <a:ext cx="4" cy="7"/>
                </a:xfrm>
                <a:custGeom>
                  <a:avLst/>
                  <a:gdLst/>
                  <a:ahLst/>
                  <a:cxnLst>
                    <a:cxn ang="0">
                      <a:pos x="4" y="27"/>
                    </a:cxn>
                    <a:cxn ang="0">
                      <a:pos x="0" y="25"/>
                    </a:cxn>
                    <a:cxn ang="0">
                      <a:pos x="11" y="1"/>
                    </a:cxn>
                    <a:cxn ang="0">
                      <a:pos x="12" y="0"/>
                    </a:cxn>
                    <a:cxn ang="0">
                      <a:pos x="13" y="5"/>
                    </a:cxn>
                    <a:cxn ang="0">
                      <a:pos x="4" y="27"/>
                    </a:cxn>
                  </a:cxnLst>
                  <a:rect l="0" t="0" r="r" b="b"/>
                  <a:pathLst>
                    <a:path w="13" h="27">
                      <a:moveTo>
                        <a:pt x="4" y="27"/>
                      </a:moveTo>
                      <a:lnTo>
                        <a:pt x="0" y="25"/>
                      </a:lnTo>
                      <a:lnTo>
                        <a:pt x="11" y="1"/>
                      </a:lnTo>
                      <a:lnTo>
                        <a:pt x="12" y="0"/>
                      </a:lnTo>
                      <a:lnTo>
                        <a:pt x="13" y="5"/>
                      </a:lnTo>
                      <a:lnTo>
                        <a:pt x="4" y="27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1" name="Freeform 390"/>
                <p:cNvSpPr>
                  <a:spLocks/>
                </p:cNvSpPr>
                <p:nvPr/>
              </p:nvSpPr>
              <p:spPr bwMode="auto">
                <a:xfrm>
                  <a:off x="3527" y="3066"/>
                  <a:ext cx="10" cy="2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0" y="4"/>
                    </a:cxn>
                    <a:cxn ang="0">
                      <a:pos x="28" y="0"/>
                    </a:cxn>
                    <a:cxn ang="0">
                      <a:pos x="29" y="0"/>
                    </a:cxn>
                    <a:cxn ang="0">
                      <a:pos x="28" y="5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29" h="9">
                      <a:moveTo>
                        <a:pt x="1" y="9"/>
                      </a:moveTo>
                      <a:lnTo>
                        <a:pt x="0" y="4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28" y="5"/>
                      </a:lnTo>
                      <a:lnTo>
                        <a:pt x="1" y="9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2" name="Freeform 391"/>
                <p:cNvSpPr>
                  <a:spLocks/>
                </p:cNvSpPr>
                <p:nvPr/>
              </p:nvSpPr>
              <p:spPr bwMode="auto">
                <a:xfrm>
                  <a:off x="3536" y="3066"/>
                  <a:ext cx="44" cy="1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131" y="55"/>
                    </a:cxn>
                    <a:cxn ang="0">
                      <a:pos x="131" y="61"/>
                    </a:cxn>
                    <a:cxn ang="0">
                      <a:pos x="131" y="61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31" h="61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131" y="55"/>
                      </a:lnTo>
                      <a:lnTo>
                        <a:pt x="131" y="61"/>
                      </a:lnTo>
                      <a:lnTo>
                        <a:pt x="131" y="61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3" name="Freeform 392"/>
                <p:cNvSpPr>
                  <a:spLocks/>
                </p:cNvSpPr>
                <p:nvPr/>
              </p:nvSpPr>
              <p:spPr bwMode="auto">
                <a:xfrm>
                  <a:off x="3580" y="3080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3" y="3"/>
                    </a:cxn>
                    <a:cxn ang="0">
                      <a:pos x="1" y="3"/>
                    </a:cxn>
                    <a:cxn ang="0">
                      <a:pos x="1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3" h="6"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1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4" name="Freeform 393"/>
                <p:cNvSpPr>
                  <a:spLocks/>
                </p:cNvSpPr>
                <p:nvPr/>
              </p:nvSpPr>
              <p:spPr bwMode="auto">
                <a:xfrm>
                  <a:off x="3580" y="3081"/>
                  <a:ext cx="1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4" y="0"/>
                    </a:cxn>
                    <a:cxn ang="0">
                      <a:pos x="5" y="11"/>
                    </a:cxn>
                    <a:cxn ang="0">
                      <a:pos x="2" y="15"/>
                    </a:cxn>
                    <a:cxn ang="0">
                      <a:pos x="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15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1"/>
                      </a:lnTo>
                      <a:lnTo>
                        <a:pt x="2" y="15"/>
                      </a:lnTo>
                      <a:lnTo>
                        <a:pt x="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5" name="Freeform 394"/>
                <p:cNvSpPr>
                  <a:spLocks/>
                </p:cNvSpPr>
                <p:nvPr/>
              </p:nvSpPr>
              <p:spPr bwMode="auto">
                <a:xfrm>
                  <a:off x="3580" y="3083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0"/>
                    </a:cxn>
                    <a:cxn ang="0">
                      <a:pos x="4" y="0"/>
                    </a:cxn>
                    <a:cxn ang="0">
                      <a:pos x="3" y="5"/>
                    </a:cxn>
                    <a:cxn ang="0">
                      <a:pos x="2" y="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" h="5">
                      <a:moveTo>
                        <a:pt x="0" y="4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6" name="Freeform 395"/>
                <p:cNvSpPr>
                  <a:spLocks/>
                </p:cNvSpPr>
                <p:nvPr/>
              </p:nvSpPr>
              <p:spPr bwMode="auto">
                <a:xfrm>
                  <a:off x="3581" y="3083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7" name="Freeform 396"/>
                <p:cNvSpPr>
                  <a:spLocks/>
                </p:cNvSpPr>
                <p:nvPr/>
              </p:nvSpPr>
              <p:spPr bwMode="auto">
                <a:xfrm>
                  <a:off x="3582" y="3083"/>
                  <a:ext cx="1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8" name="Freeform 397"/>
                <p:cNvSpPr>
                  <a:spLocks/>
                </p:cNvSpPr>
                <p:nvPr/>
              </p:nvSpPr>
              <p:spPr bwMode="auto">
                <a:xfrm>
                  <a:off x="3583" y="3083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7" y="2"/>
                    </a:cxn>
                    <a:cxn ang="0">
                      <a:pos x="3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7" y="2"/>
                      </a:lnTo>
                      <a:lnTo>
                        <a:pt x="3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39" name="Freeform 398"/>
                <p:cNvSpPr>
                  <a:spLocks/>
                </p:cNvSpPr>
                <p:nvPr/>
              </p:nvSpPr>
              <p:spPr bwMode="auto">
                <a:xfrm>
                  <a:off x="3584" y="3084"/>
                  <a:ext cx="1" cy="16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4" y="0"/>
                    </a:cxn>
                    <a:cxn ang="0">
                      <a:pos x="5" y="63"/>
                    </a:cxn>
                    <a:cxn ang="0">
                      <a:pos x="5" y="63"/>
                    </a:cxn>
                    <a:cxn ang="0">
                      <a:pos x="1" y="6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5" h="63">
                      <a:moveTo>
                        <a:pt x="0" y="3"/>
                      </a:moveTo>
                      <a:lnTo>
                        <a:pt x="4" y="0"/>
                      </a:lnTo>
                      <a:lnTo>
                        <a:pt x="5" y="63"/>
                      </a:lnTo>
                      <a:lnTo>
                        <a:pt x="5" y="63"/>
                      </a:lnTo>
                      <a:lnTo>
                        <a:pt x="1" y="6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0" name="Freeform 399"/>
                <p:cNvSpPr>
                  <a:spLocks/>
                </p:cNvSpPr>
                <p:nvPr/>
              </p:nvSpPr>
              <p:spPr bwMode="auto">
                <a:xfrm>
                  <a:off x="3584" y="3100"/>
                  <a:ext cx="1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4" y="34"/>
                    </a:cxn>
                    <a:cxn ang="0">
                      <a:pos x="0" y="34"/>
                    </a:cxn>
                    <a:cxn ang="0">
                      <a:pos x="0" y="3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" h="3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1" name="Freeform 400"/>
                <p:cNvSpPr>
                  <a:spLocks/>
                </p:cNvSpPr>
                <p:nvPr/>
              </p:nvSpPr>
              <p:spPr bwMode="auto">
                <a:xfrm>
                  <a:off x="3584" y="3108"/>
                  <a:ext cx="2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35"/>
                    </a:cxn>
                    <a:cxn ang="0">
                      <a:pos x="6" y="35"/>
                    </a:cxn>
                    <a:cxn ang="0">
                      <a:pos x="2" y="3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35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6" y="35"/>
                      </a:lnTo>
                      <a:lnTo>
                        <a:pt x="6" y="35"/>
                      </a:lnTo>
                      <a:lnTo>
                        <a:pt x="2" y="3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2" name="Freeform 401"/>
                <p:cNvSpPr>
                  <a:spLocks/>
                </p:cNvSpPr>
                <p:nvPr/>
              </p:nvSpPr>
              <p:spPr bwMode="auto">
                <a:xfrm>
                  <a:off x="3585" y="3117"/>
                  <a:ext cx="1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37"/>
                    </a:cxn>
                    <a:cxn ang="0">
                      <a:pos x="1" y="37"/>
                    </a:cxn>
                    <a:cxn ang="0">
                      <a:pos x="1" y="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37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37"/>
                      </a:lnTo>
                      <a:lnTo>
                        <a:pt x="1" y="37"/>
                      </a:lnTo>
                      <a:lnTo>
                        <a:pt x="1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3" name="Freeform 402"/>
                <p:cNvSpPr>
                  <a:spLocks/>
                </p:cNvSpPr>
                <p:nvPr/>
              </p:nvSpPr>
              <p:spPr bwMode="auto">
                <a:xfrm>
                  <a:off x="3585" y="3126"/>
                  <a:ext cx="2" cy="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38"/>
                    </a:cxn>
                    <a:cxn ang="0">
                      <a:pos x="6" y="38"/>
                    </a:cxn>
                    <a:cxn ang="0">
                      <a:pos x="2" y="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38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6" y="38"/>
                      </a:lnTo>
                      <a:lnTo>
                        <a:pt x="6" y="38"/>
                      </a:lnTo>
                      <a:lnTo>
                        <a:pt x="2" y="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4" name="Freeform 403"/>
                <p:cNvSpPr>
                  <a:spLocks/>
                </p:cNvSpPr>
                <p:nvPr/>
              </p:nvSpPr>
              <p:spPr bwMode="auto">
                <a:xfrm>
                  <a:off x="3586" y="3136"/>
                  <a:ext cx="1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5" y="39"/>
                    </a:cxn>
                    <a:cxn ang="0">
                      <a:pos x="1" y="39"/>
                    </a:cxn>
                    <a:cxn ang="0">
                      <a:pos x="1" y="3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" h="39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39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5" name="Freeform 404"/>
                <p:cNvSpPr>
                  <a:spLocks/>
                </p:cNvSpPr>
                <p:nvPr/>
              </p:nvSpPr>
              <p:spPr bwMode="auto">
                <a:xfrm>
                  <a:off x="3586" y="3145"/>
                  <a:ext cx="2" cy="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6" y="41"/>
                    </a:cxn>
                    <a:cxn ang="0">
                      <a:pos x="6" y="41"/>
                    </a:cxn>
                    <a:cxn ang="0">
                      <a:pos x="2" y="4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41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2" y="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6" name="Freeform 405"/>
                <p:cNvSpPr>
                  <a:spLocks/>
                </p:cNvSpPr>
                <p:nvPr/>
              </p:nvSpPr>
              <p:spPr bwMode="auto">
                <a:xfrm>
                  <a:off x="3587" y="3156"/>
                  <a:ext cx="2" cy="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8" y="84"/>
                    </a:cxn>
                    <a:cxn ang="0">
                      <a:pos x="8" y="84"/>
                    </a:cxn>
                    <a:cxn ang="0">
                      <a:pos x="4" y="8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8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8" y="84"/>
                      </a:lnTo>
                      <a:lnTo>
                        <a:pt x="8" y="84"/>
                      </a:lnTo>
                      <a:lnTo>
                        <a:pt x="4" y="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7" name="Freeform 406"/>
                <p:cNvSpPr>
                  <a:spLocks/>
                </p:cNvSpPr>
                <p:nvPr/>
              </p:nvSpPr>
              <p:spPr bwMode="auto">
                <a:xfrm>
                  <a:off x="3588" y="3177"/>
                  <a:ext cx="2" cy="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85"/>
                    </a:cxn>
                    <a:cxn ang="0">
                      <a:pos x="7" y="85"/>
                    </a:cxn>
                    <a:cxn ang="0">
                      <a:pos x="3" y="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85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7" y="85"/>
                      </a:lnTo>
                      <a:lnTo>
                        <a:pt x="7" y="85"/>
                      </a:lnTo>
                      <a:lnTo>
                        <a:pt x="3" y="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48" name="Freeform 407"/>
                <p:cNvSpPr>
                  <a:spLocks/>
                </p:cNvSpPr>
                <p:nvPr/>
              </p:nvSpPr>
              <p:spPr bwMode="auto">
                <a:xfrm>
                  <a:off x="3589" y="3198"/>
                  <a:ext cx="2" cy="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0"/>
                    </a:cxn>
                    <a:cxn ang="0">
                      <a:pos x="7" y="89"/>
                    </a:cxn>
                    <a:cxn ang="0">
                      <a:pos x="7" y="89"/>
                    </a:cxn>
                    <a:cxn ang="0">
                      <a:pos x="3" y="8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89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7" y="89"/>
                      </a:lnTo>
                      <a:lnTo>
                        <a:pt x="7" y="89"/>
                      </a:lnTo>
                      <a:lnTo>
                        <a:pt x="3" y="8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11" name="Freeform 413"/>
              <p:cNvSpPr>
                <a:spLocks/>
              </p:cNvSpPr>
              <p:nvPr/>
            </p:nvSpPr>
            <p:spPr bwMode="auto">
              <a:xfrm>
                <a:off x="3585" y="3306"/>
                <a:ext cx="6" cy="1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9" y="1"/>
                  </a:cxn>
                  <a:cxn ang="0">
                    <a:pos x="4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5" y="0"/>
                  </a:cxn>
                </a:cxnLst>
                <a:rect l="0" t="0" r="r" b="b"/>
                <a:pathLst>
                  <a:path w="19" h="72">
                    <a:moveTo>
                      <a:pt x="15" y="0"/>
                    </a:moveTo>
                    <a:lnTo>
                      <a:pt x="19" y="1"/>
                    </a:lnTo>
                    <a:lnTo>
                      <a:pt x="4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1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2" name="Freeform 415"/>
              <p:cNvSpPr>
                <a:spLocks/>
              </p:cNvSpPr>
              <p:nvPr/>
            </p:nvSpPr>
            <p:spPr bwMode="auto">
              <a:xfrm>
                <a:off x="3570" y="3345"/>
                <a:ext cx="16" cy="21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9" y="2"/>
                  </a:cxn>
                  <a:cxn ang="0">
                    <a:pos x="5" y="84"/>
                  </a:cxn>
                  <a:cxn ang="0">
                    <a:pos x="0" y="82"/>
                  </a:cxn>
                  <a:cxn ang="0">
                    <a:pos x="1" y="81"/>
                  </a:cxn>
                  <a:cxn ang="0">
                    <a:pos x="45" y="0"/>
                  </a:cxn>
                </a:cxnLst>
                <a:rect l="0" t="0" r="r" b="b"/>
                <a:pathLst>
                  <a:path w="49" h="84">
                    <a:moveTo>
                      <a:pt x="45" y="0"/>
                    </a:moveTo>
                    <a:lnTo>
                      <a:pt x="49" y="2"/>
                    </a:lnTo>
                    <a:lnTo>
                      <a:pt x="5" y="84"/>
                    </a:lnTo>
                    <a:lnTo>
                      <a:pt x="0" y="82"/>
                    </a:lnTo>
                    <a:lnTo>
                      <a:pt x="1" y="81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3" name="Freeform 416"/>
              <p:cNvSpPr>
                <a:spLocks/>
              </p:cNvSpPr>
              <p:nvPr/>
            </p:nvSpPr>
            <p:spPr bwMode="auto">
              <a:xfrm>
                <a:off x="3568" y="3366"/>
                <a:ext cx="4" cy="2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2"/>
                  </a:cxn>
                  <a:cxn ang="0">
                    <a:pos x="4" y="108"/>
                  </a:cxn>
                  <a:cxn ang="0">
                    <a:pos x="3" y="109"/>
                  </a:cxn>
                  <a:cxn ang="0">
                    <a:pos x="0" y="107"/>
                  </a:cxn>
                  <a:cxn ang="0">
                    <a:pos x="5" y="0"/>
                  </a:cxn>
                </a:cxnLst>
                <a:rect l="0" t="0" r="r" b="b"/>
                <a:pathLst>
                  <a:path w="10" h="109">
                    <a:moveTo>
                      <a:pt x="5" y="0"/>
                    </a:moveTo>
                    <a:lnTo>
                      <a:pt x="10" y="2"/>
                    </a:lnTo>
                    <a:lnTo>
                      <a:pt x="4" y="108"/>
                    </a:lnTo>
                    <a:lnTo>
                      <a:pt x="3" y="109"/>
                    </a:lnTo>
                    <a:lnTo>
                      <a:pt x="0" y="107"/>
                    </a:lnTo>
                    <a:lnTo>
                      <a:pt x="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4" name="Freeform 418"/>
              <p:cNvSpPr>
                <a:spLocks/>
              </p:cNvSpPr>
              <p:nvPr/>
            </p:nvSpPr>
            <p:spPr bwMode="auto">
              <a:xfrm>
                <a:off x="3560" y="3393"/>
                <a:ext cx="8" cy="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"/>
                  </a:cxn>
                  <a:cxn ang="0">
                    <a:pos x="2" y="29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26" h="29">
                    <a:moveTo>
                      <a:pt x="24" y="0"/>
                    </a:moveTo>
                    <a:lnTo>
                      <a:pt x="26" y="2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5" name="Freeform 419"/>
              <p:cNvSpPr>
                <a:spLocks/>
              </p:cNvSpPr>
              <p:nvPr/>
            </p:nvSpPr>
            <p:spPr bwMode="auto">
              <a:xfrm>
                <a:off x="3551" y="3400"/>
                <a:ext cx="9" cy="1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9" y="3"/>
                  </a:cxn>
                  <a:cxn ang="0">
                    <a:pos x="3" y="53"/>
                  </a:cxn>
                  <a:cxn ang="0">
                    <a:pos x="2" y="55"/>
                  </a:cxn>
                  <a:cxn ang="0">
                    <a:pos x="0" y="51"/>
                  </a:cxn>
                  <a:cxn ang="0">
                    <a:pos x="27" y="0"/>
                  </a:cxn>
                </a:cxnLst>
                <a:rect l="0" t="0" r="r" b="b"/>
                <a:pathLst>
                  <a:path w="29" h="55">
                    <a:moveTo>
                      <a:pt x="27" y="0"/>
                    </a:moveTo>
                    <a:lnTo>
                      <a:pt x="29" y="3"/>
                    </a:lnTo>
                    <a:lnTo>
                      <a:pt x="3" y="53"/>
                    </a:lnTo>
                    <a:lnTo>
                      <a:pt x="2" y="55"/>
                    </a:lnTo>
                    <a:lnTo>
                      <a:pt x="0" y="51"/>
                    </a:lnTo>
                    <a:lnTo>
                      <a:pt x="27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6" name="Freeform 421"/>
              <p:cNvSpPr>
                <a:spLocks/>
              </p:cNvSpPr>
              <p:nvPr/>
            </p:nvSpPr>
            <p:spPr bwMode="auto">
              <a:xfrm>
                <a:off x="3544" y="3413"/>
                <a:ext cx="6" cy="11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7" y="3"/>
                  </a:cxn>
                  <a:cxn ang="0">
                    <a:pos x="3" y="40"/>
                  </a:cxn>
                  <a:cxn ang="0">
                    <a:pos x="2" y="42"/>
                  </a:cxn>
                  <a:cxn ang="0">
                    <a:pos x="0" y="38"/>
                  </a:cxn>
                  <a:cxn ang="0">
                    <a:pos x="15" y="0"/>
                  </a:cxn>
                </a:cxnLst>
                <a:rect l="0" t="0" r="r" b="b"/>
                <a:pathLst>
                  <a:path w="17" h="42">
                    <a:moveTo>
                      <a:pt x="15" y="0"/>
                    </a:moveTo>
                    <a:lnTo>
                      <a:pt x="17" y="3"/>
                    </a:lnTo>
                    <a:lnTo>
                      <a:pt x="3" y="40"/>
                    </a:lnTo>
                    <a:lnTo>
                      <a:pt x="2" y="42"/>
                    </a:lnTo>
                    <a:lnTo>
                      <a:pt x="0" y="38"/>
                    </a:lnTo>
                    <a:lnTo>
                      <a:pt x="1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7" name="Freeform 427"/>
              <p:cNvSpPr>
                <a:spLocks/>
              </p:cNvSpPr>
              <p:nvPr/>
            </p:nvSpPr>
            <p:spPr bwMode="auto">
              <a:xfrm>
                <a:off x="3313" y="3024"/>
                <a:ext cx="114" cy="349"/>
              </a:xfrm>
              <a:custGeom>
                <a:avLst/>
                <a:gdLst/>
                <a:ahLst/>
                <a:cxnLst>
                  <a:cxn ang="0">
                    <a:pos x="166" y="1302"/>
                  </a:cxn>
                  <a:cxn ang="0">
                    <a:pos x="160" y="1052"/>
                  </a:cxn>
                  <a:cxn ang="0">
                    <a:pos x="192" y="1006"/>
                  </a:cxn>
                  <a:cxn ang="0">
                    <a:pos x="204" y="984"/>
                  </a:cxn>
                  <a:cxn ang="0">
                    <a:pos x="184" y="941"/>
                  </a:cxn>
                  <a:cxn ang="0">
                    <a:pos x="122" y="854"/>
                  </a:cxn>
                  <a:cxn ang="0">
                    <a:pos x="118" y="848"/>
                  </a:cxn>
                  <a:cxn ang="0">
                    <a:pos x="64" y="713"/>
                  </a:cxn>
                  <a:cxn ang="0">
                    <a:pos x="52" y="655"/>
                  </a:cxn>
                  <a:cxn ang="0">
                    <a:pos x="36" y="535"/>
                  </a:cxn>
                  <a:cxn ang="0">
                    <a:pos x="30" y="478"/>
                  </a:cxn>
                  <a:cxn ang="0">
                    <a:pos x="23" y="424"/>
                  </a:cxn>
                  <a:cxn ang="0">
                    <a:pos x="22" y="414"/>
                  </a:cxn>
                  <a:cxn ang="0">
                    <a:pos x="15" y="373"/>
                  </a:cxn>
                  <a:cxn ang="0">
                    <a:pos x="9" y="331"/>
                  </a:cxn>
                  <a:cxn ang="0">
                    <a:pos x="0" y="236"/>
                  </a:cxn>
                  <a:cxn ang="0">
                    <a:pos x="13" y="161"/>
                  </a:cxn>
                  <a:cxn ang="0">
                    <a:pos x="28" y="141"/>
                  </a:cxn>
                  <a:cxn ang="0">
                    <a:pos x="39" y="97"/>
                  </a:cxn>
                  <a:cxn ang="0">
                    <a:pos x="53" y="74"/>
                  </a:cxn>
                  <a:cxn ang="0">
                    <a:pos x="75" y="46"/>
                  </a:cxn>
                  <a:cxn ang="0">
                    <a:pos x="92" y="4"/>
                  </a:cxn>
                  <a:cxn ang="0">
                    <a:pos x="108" y="0"/>
                  </a:cxn>
                  <a:cxn ang="0">
                    <a:pos x="256" y="106"/>
                  </a:cxn>
                  <a:cxn ang="0">
                    <a:pos x="272" y="169"/>
                  </a:cxn>
                  <a:cxn ang="0">
                    <a:pos x="279" y="211"/>
                  </a:cxn>
                  <a:cxn ang="0">
                    <a:pos x="329" y="636"/>
                  </a:cxn>
                  <a:cxn ang="0">
                    <a:pos x="337" y="706"/>
                  </a:cxn>
                  <a:cxn ang="0">
                    <a:pos x="342" y="774"/>
                  </a:cxn>
                  <a:cxn ang="0">
                    <a:pos x="326" y="822"/>
                  </a:cxn>
                  <a:cxn ang="0">
                    <a:pos x="323" y="823"/>
                  </a:cxn>
                  <a:cxn ang="0">
                    <a:pos x="322" y="827"/>
                  </a:cxn>
                  <a:cxn ang="0">
                    <a:pos x="288" y="915"/>
                  </a:cxn>
                  <a:cxn ang="0">
                    <a:pos x="289" y="964"/>
                  </a:cxn>
                  <a:cxn ang="0">
                    <a:pos x="313" y="1106"/>
                  </a:cxn>
                  <a:cxn ang="0">
                    <a:pos x="304" y="1289"/>
                  </a:cxn>
                  <a:cxn ang="0">
                    <a:pos x="289" y="1366"/>
                  </a:cxn>
                  <a:cxn ang="0">
                    <a:pos x="272" y="1374"/>
                  </a:cxn>
                  <a:cxn ang="0">
                    <a:pos x="268" y="1378"/>
                  </a:cxn>
                  <a:cxn ang="0">
                    <a:pos x="223" y="1397"/>
                  </a:cxn>
                  <a:cxn ang="0">
                    <a:pos x="170" y="1322"/>
                  </a:cxn>
                </a:cxnLst>
                <a:rect l="0" t="0" r="r" b="b"/>
                <a:pathLst>
                  <a:path w="342" h="1397">
                    <a:moveTo>
                      <a:pt x="170" y="1322"/>
                    </a:moveTo>
                    <a:lnTo>
                      <a:pt x="166" y="1302"/>
                    </a:lnTo>
                    <a:lnTo>
                      <a:pt x="140" y="1085"/>
                    </a:lnTo>
                    <a:lnTo>
                      <a:pt x="160" y="1052"/>
                    </a:lnTo>
                    <a:lnTo>
                      <a:pt x="178" y="1014"/>
                    </a:lnTo>
                    <a:lnTo>
                      <a:pt x="192" y="1006"/>
                    </a:lnTo>
                    <a:lnTo>
                      <a:pt x="205" y="988"/>
                    </a:lnTo>
                    <a:lnTo>
                      <a:pt x="204" y="984"/>
                    </a:lnTo>
                    <a:lnTo>
                      <a:pt x="203" y="978"/>
                    </a:lnTo>
                    <a:lnTo>
                      <a:pt x="184" y="941"/>
                    </a:lnTo>
                    <a:lnTo>
                      <a:pt x="147" y="887"/>
                    </a:lnTo>
                    <a:lnTo>
                      <a:pt x="122" y="854"/>
                    </a:lnTo>
                    <a:lnTo>
                      <a:pt x="120" y="852"/>
                    </a:lnTo>
                    <a:lnTo>
                      <a:pt x="118" y="848"/>
                    </a:lnTo>
                    <a:lnTo>
                      <a:pt x="86" y="790"/>
                    </a:lnTo>
                    <a:lnTo>
                      <a:pt x="64" y="713"/>
                    </a:lnTo>
                    <a:lnTo>
                      <a:pt x="58" y="684"/>
                    </a:lnTo>
                    <a:lnTo>
                      <a:pt x="52" y="655"/>
                    </a:lnTo>
                    <a:lnTo>
                      <a:pt x="43" y="595"/>
                    </a:lnTo>
                    <a:lnTo>
                      <a:pt x="36" y="535"/>
                    </a:lnTo>
                    <a:lnTo>
                      <a:pt x="33" y="506"/>
                    </a:lnTo>
                    <a:lnTo>
                      <a:pt x="30" y="478"/>
                    </a:lnTo>
                    <a:lnTo>
                      <a:pt x="27" y="451"/>
                    </a:lnTo>
                    <a:lnTo>
                      <a:pt x="23" y="424"/>
                    </a:lnTo>
                    <a:lnTo>
                      <a:pt x="23" y="420"/>
                    </a:lnTo>
                    <a:lnTo>
                      <a:pt x="22" y="414"/>
                    </a:lnTo>
                    <a:lnTo>
                      <a:pt x="20" y="400"/>
                    </a:lnTo>
                    <a:lnTo>
                      <a:pt x="15" y="373"/>
                    </a:lnTo>
                    <a:lnTo>
                      <a:pt x="12" y="353"/>
                    </a:lnTo>
                    <a:lnTo>
                      <a:pt x="9" y="331"/>
                    </a:lnTo>
                    <a:lnTo>
                      <a:pt x="1" y="259"/>
                    </a:lnTo>
                    <a:lnTo>
                      <a:pt x="0" y="236"/>
                    </a:lnTo>
                    <a:lnTo>
                      <a:pt x="5" y="174"/>
                    </a:lnTo>
                    <a:lnTo>
                      <a:pt x="13" y="161"/>
                    </a:lnTo>
                    <a:lnTo>
                      <a:pt x="22" y="158"/>
                    </a:lnTo>
                    <a:lnTo>
                      <a:pt x="28" y="141"/>
                    </a:lnTo>
                    <a:lnTo>
                      <a:pt x="30" y="138"/>
                    </a:lnTo>
                    <a:lnTo>
                      <a:pt x="39" y="97"/>
                    </a:lnTo>
                    <a:lnTo>
                      <a:pt x="50" y="76"/>
                    </a:lnTo>
                    <a:lnTo>
                      <a:pt x="53" y="74"/>
                    </a:lnTo>
                    <a:lnTo>
                      <a:pt x="65" y="61"/>
                    </a:lnTo>
                    <a:lnTo>
                      <a:pt x="75" y="46"/>
                    </a:lnTo>
                    <a:lnTo>
                      <a:pt x="75" y="33"/>
                    </a:lnTo>
                    <a:lnTo>
                      <a:pt x="92" y="4"/>
                    </a:lnTo>
                    <a:lnTo>
                      <a:pt x="97" y="0"/>
                    </a:lnTo>
                    <a:lnTo>
                      <a:pt x="108" y="0"/>
                    </a:lnTo>
                    <a:lnTo>
                      <a:pt x="232" y="73"/>
                    </a:lnTo>
                    <a:lnTo>
                      <a:pt x="256" y="106"/>
                    </a:lnTo>
                    <a:lnTo>
                      <a:pt x="261" y="125"/>
                    </a:lnTo>
                    <a:lnTo>
                      <a:pt x="272" y="169"/>
                    </a:lnTo>
                    <a:lnTo>
                      <a:pt x="274" y="179"/>
                    </a:lnTo>
                    <a:lnTo>
                      <a:pt x="279" y="211"/>
                    </a:lnTo>
                    <a:lnTo>
                      <a:pt x="280" y="254"/>
                    </a:lnTo>
                    <a:lnTo>
                      <a:pt x="329" y="636"/>
                    </a:lnTo>
                    <a:lnTo>
                      <a:pt x="333" y="670"/>
                    </a:lnTo>
                    <a:lnTo>
                      <a:pt x="337" y="706"/>
                    </a:lnTo>
                    <a:lnTo>
                      <a:pt x="340" y="741"/>
                    </a:lnTo>
                    <a:lnTo>
                      <a:pt x="342" y="774"/>
                    </a:lnTo>
                    <a:lnTo>
                      <a:pt x="332" y="811"/>
                    </a:lnTo>
                    <a:lnTo>
                      <a:pt x="326" y="822"/>
                    </a:lnTo>
                    <a:lnTo>
                      <a:pt x="324" y="822"/>
                    </a:lnTo>
                    <a:lnTo>
                      <a:pt x="323" y="823"/>
                    </a:lnTo>
                    <a:lnTo>
                      <a:pt x="322" y="824"/>
                    </a:lnTo>
                    <a:lnTo>
                      <a:pt x="322" y="827"/>
                    </a:lnTo>
                    <a:lnTo>
                      <a:pt x="295" y="859"/>
                    </a:lnTo>
                    <a:lnTo>
                      <a:pt x="288" y="915"/>
                    </a:lnTo>
                    <a:lnTo>
                      <a:pt x="288" y="940"/>
                    </a:lnTo>
                    <a:lnTo>
                      <a:pt x="289" y="964"/>
                    </a:lnTo>
                    <a:lnTo>
                      <a:pt x="312" y="1074"/>
                    </a:lnTo>
                    <a:lnTo>
                      <a:pt x="313" y="1106"/>
                    </a:lnTo>
                    <a:lnTo>
                      <a:pt x="312" y="1174"/>
                    </a:lnTo>
                    <a:lnTo>
                      <a:pt x="304" y="1289"/>
                    </a:lnTo>
                    <a:lnTo>
                      <a:pt x="289" y="1361"/>
                    </a:lnTo>
                    <a:lnTo>
                      <a:pt x="289" y="1366"/>
                    </a:lnTo>
                    <a:lnTo>
                      <a:pt x="288" y="1370"/>
                    </a:lnTo>
                    <a:lnTo>
                      <a:pt x="272" y="1374"/>
                    </a:lnTo>
                    <a:lnTo>
                      <a:pt x="269" y="1375"/>
                    </a:lnTo>
                    <a:lnTo>
                      <a:pt x="268" y="1378"/>
                    </a:lnTo>
                    <a:lnTo>
                      <a:pt x="268" y="1389"/>
                    </a:lnTo>
                    <a:lnTo>
                      <a:pt x="223" y="1397"/>
                    </a:lnTo>
                    <a:lnTo>
                      <a:pt x="219" y="1394"/>
                    </a:lnTo>
                    <a:lnTo>
                      <a:pt x="170" y="13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8" name="Freeform 428"/>
              <p:cNvSpPr>
                <a:spLocks/>
              </p:cNvSpPr>
              <p:nvPr/>
            </p:nvSpPr>
            <p:spPr bwMode="auto">
              <a:xfrm>
                <a:off x="3359" y="3295"/>
                <a:ext cx="10" cy="55"/>
              </a:xfrm>
              <a:custGeom>
                <a:avLst/>
                <a:gdLst/>
                <a:ahLst/>
                <a:cxnLst>
                  <a:cxn ang="0">
                    <a:pos x="30" y="219"/>
                  </a:cxn>
                  <a:cxn ang="0">
                    <a:pos x="26" y="219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4" y="3"/>
                  </a:cxn>
                  <a:cxn ang="0">
                    <a:pos x="30" y="219"/>
                  </a:cxn>
                </a:cxnLst>
                <a:rect l="0" t="0" r="r" b="b"/>
                <a:pathLst>
                  <a:path w="30" h="219">
                    <a:moveTo>
                      <a:pt x="30" y="219"/>
                    </a:moveTo>
                    <a:lnTo>
                      <a:pt x="26" y="219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30" y="21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9" name="Freeform 429"/>
              <p:cNvSpPr>
                <a:spLocks/>
              </p:cNvSpPr>
              <p:nvPr/>
            </p:nvSpPr>
            <p:spPr bwMode="auto">
              <a:xfrm>
                <a:off x="3359" y="3287"/>
                <a:ext cx="8" cy="9"/>
              </a:xfrm>
              <a:custGeom>
                <a:avLst/>
                <a:gdLst/>
                <a:ahLst/>
                <a:cxnLst>
                  <a:cxn ang="0">
                    <a:pos x="3" y="36"/>
                  </a:cxn>
                  <a:cxn ang="0">
                    <a:pos x="0" y="33"/>
                  </a:cxn>
                  <a:cxn ang="0">
                    <a:pos x="20" y="0"/>
                  </a:cxn>
                  <a:cxn ang="0">
                    <a:pos x="23" y="3"/>
                  </a:cxn>
                  <a:cxn ang="0">
                    <a:pos x="22" y="3"/>
                  </a:cxn>
                  <a:cxn ang="0">
                    <a:pos x="3" y="36"/>
                  </a:cxn>
                </a:cxnLst>
                <a:rect l="0" t="0" r="r" b="b"/>
                <a:pathLst>
                  <a:path w="23" h="36">
                    <a:moveTo>
                      <a:pt x="3" y="36"/>
                    </a:moveTo>
                    <a:lnTo>
                      <a:pt x="0" y="33"/>
                    </a:lnTo>
                    <a:lnTo>
                      <a:pt x="20" y="0"/>
                    </a:lnTo>
                    <a:lnTo>
                      <a:pt x="23" y="3"/>
                    </a:lnTo>
                    <a:lnTo>
                      <a:pt x="22" y="3"/>
                    </a:lnTo>
                    <a:lnTo>
                      <a:pt x="3" y="3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" name="Freeform 430"/>
              <p:cNvSpPr>
                <a:spLocks/>
              </p:cNvSpPr>
              <p:nvPr/>
            </p:nvSpPr>
            <p:spPr bwMode="auto">
              <a:xfrm>
                <a:off x="3366" y="3277"/>
                <a:ext cx="6" cy="10"/>
              </a:xfrm>
              <a:custGeom>
                <a:avLst/>
                <a:gdLst/>
                <a:ahLst/>
                <a:cxnLst>
                  <a:cxn ang="0">
                    <a:pos x="3" y="40"/>
                  </a:cxn>
                  <a:cxn ang="0">
                    <a:pos x="0" y="37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20" y="4"/>
                  </a:cxn>
                  <a:cxn ang="0">
                    <a:pos x="3" y="40"/>
                  </a:cxn>
                </a:cxnLst>
                <a:rect l="0" t="0" r="r" b="b"/>
                <a:pathLst>
                  <a:path w="20" h="40">
                    <a:moveTo>
                      <a:pt x="3" y="40"/>
                    </a:moveTo>
                    <a:lnTo>
                      <a:pt x="0" y="37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0" y="4"/>
                    </a:lnTo>
                    <a:lnTo>
                      <a:pt x="3" y="4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" name="Freeform 432"/>
              <p:cNvSpPr>
                <a:spLocks/>
              </p:cNvSpPr>
              <p:nvPr/>
            </p:nvSpPr>
            <p:spPr bwMode="auto">
              <a:xfrm>
                <a:off x="3376" y="3271"/>
                <a:ext cx="6" cy="5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17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2" y="20"/>
                  </a:cxn>
                </a:cxnLst>
                <a:rect l="0" t="0" r="r" b="b"/>
                <a:pathLst>
                  <a:path w="16" h="20">
                    <a:moveTo>
                      <a:pt x="2" y="20"/>
                    </a:moveTo>
                    <a:lnTo>
                      <a:pt x="0" y="17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2" y="2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2" name="Freeform 435"/>
              <p:cNvSpPr>
                <a:spLocks/>
              </p:cNvSpPr>
              <p:nvPr/>
            </p:nvSpPr>
            <p:spPr bwMode="auto">
              <a:xfrm>
                <a:off x="3374" y="3259"/>
                <a:ext cx="7" cy="10"/>
              </a:xfrm>
              <a:custGeom>
                <a:avLst/>
                <a:gdLst/>
                <a:ahLst/>
                <a:cxnLst>
                  <a:cxn ang="0">
                    <a:pos x="22" y="37"/>
                  </a:cxn>
                  <a:cxn ang="0">
                    <a:pos x="19" y="40"/>
                  </a:cxn>
                  <a:cxn ang="0">
                    <a:pos x="0" y="3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22" y="37"/>
                  </a:cxn>
                </a:cxnLst>
                <a:rect l="0" t="0" r="r" b="b"/>
                <a:pathLst>
                  <a:path w="22" h="40">
                    <a:moveTo>
                      <a:pt x="22" y="37"/>
                    </a:moveTo>
                    <a:lnTo>
                      <a:pt x="19" y="40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2" y="37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3" name="Freeform 436"/>
              <p:cNvSpPr>
                <a:spLocks/>
              </p:cNvSpPr>
              <p:nvPr/>
            </p:nvSpPr>
            <p:spPr bwMode="auto">
              <a:xfrm>
                <a:off x="3361" y="3245"/>
                <a:ext cx="13" cy="15"/>
              </a:xfrm>
              <a:custGeom>
                <a:avLst/>
                <a:gdLst/>
                <a:ahLst/>
                <a:cxnLst>
                  <a:cxn ang="0">
                    <a:pos x="39" y="54"/>
                  </a:cxn>
                  <a:cxn ang="0">
                    <a:pos x="37" y="57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9" y="54"/>
                  </a:cxn>
                </a:cxnLst>
                <a:rect l="0" t="0" r="r" b="b"/>
                <a:pathLst>
                  <a:path w="39" h="57">
                    <a:moveTo>
                      <a:pt x="39" y="54"/>
                    </a:moveTo>
                    <a:lnTo>
                      <a:pt x="37" y="57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9" y="54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4" name="Freeform 437"/>
              <p:cNvSpPr>
                <a:spLocks/>
              </p:cNvSpPr>
              <p:nvPr/>
            </p:nvSpPr>
            <p:spPr bwMode="auto">
              <a:xfrm>
                <a:off x="3353" y="3237"/>
                <a:ext cx="9" cy="9"/>
              </a:xfrm>
              <a:custGeom>
                <a:avLst/>
                <a:gdLst/>
                <a:ahLst/>
                <a:cxnLst>
                  <a:cxn ang="0">
                    <a:pos x="27" y="34"/>
                  </a:cxn>
                  <a:cxn ang="0">
                    <a:pos x="25" y="36"/>
                  </a:cxn>
                  <a:cxn ang="0">
                    <a:pos x="0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7" y="34"/>
                  </a:cxn>
                </a:cxnLst>
                <a:rect l="0" t="0" r="r" b="b"/>
                <a:pathLst>
                  <a:path w="27" h="36">
                    <a:moveTo>
                      <a:pt x="27" y="34"/>
                    </a:moveTo>
                    <a:lnTo>
                      <a:pt x="25" y="36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7" y="34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5" name="Freeform 440"/>
              <p:cNvSpPr>
                <a:spLocks/>
              </p:cNvSpPr>
              <p:nvPr/>
            </p:nvSpPr>
            <p:spPr bwMode="auto">
              <a:xfrm>
                <a:off x="3341" y="3221"/>
                <a:ext cx="12" cy="15"/>
              </a:xfrm>
              <a:custGeom>
                <a:avLst/>
                <a:gdLst/>
                <a:ahLst/>
                <a:cxnLst>
                  <a:cxn ang="0">
                    <a:pos x="35" y="58"/>
                  </a:cxn>
                  <a:cxn ang="0">
                    <a:pos x="32" y="6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0"/>
                  </a:cxn>
                  <a:cxn ang="0">
                    <a:pos x="35" y="58"/>
                  </a:cxn>
                </a:cxnLst>
                <a:rect l="0" t="0" r="r" b="b"/>
                <a:pathLst>
                  <a:path w="35" h="61">
                    <a:moveTo>
                      <a:pt x="35" y="58"/>
                    </a:moveTo>
                    <a:lnTo>
                      <a:pt x="32" y="6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5" y="5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6" name="Freeform 441"/>
              <p:cNvSpPr>
                <a:spLocks/>
              </p:cNvSpPr>
              <p:nvPr/>
            </p:nvSpPr>
            <p:spPr bwMode="auto">
              <a:xfrm>
                <a:off x="3333" y="3202"/>
                <a:ext cx="9" cy="20"/>
              </a:xfrm>
              <a:custGeom>
                <a:avLst/>
                <a:gdLst/>
                <a:ahLst/>
                <a:cxnLst>
                  <a:cxn ang="0">
                    <a:pos x="26" y="76"/>
                  </a:cxn>
                  <a:cxn ang="0">
                    <a:pos x="23" y="78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4" y="0"/>
                  </a:cxn>
                  <a:cxn ang="0">
                    <a:pos x="26" y="76"/>
                  </a:cxn>
                </a:cxnLst>
                <a:rect l="0" t="0" r="r" b="b"/>
                <a:pathLst>
                  <a:path w="26" h="78">
                    <a:moveTo>
                      <a:pt x="26" y="76"/>
                    </a:moveTo>
                    <a:lnTo>
                      <a:pt x="23" y="78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26" y="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7" name="Freeform 442"/>
              <p:cNvSpPr>
                <a:spLocks/>
              </p:cNvSpPr>
              <p:nvPr/>
            </p:nvSpPr>
            <p:spPr bwMode="auto">
              <a:xfrm>
                <a:off x="3331" y="3195"/>
                <a:ext cx="4" cy="8"/>
              </a:xfrm>
              <a:custGeom>
                <a:avLst/>
                <a:gdLst/>
                <a:ahLst/>
                <a:cxnLst>
                  <a:cxn ang="0">
                    <a:pos x="10" y="29"/>
                  </a:cxn>
                  <a:cxn ang="0">
                    <a:pos x="6" y="3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4" y="0"/>
                  </a:cxn>
                  <a:cxn ang="0">
                    <a:pos x="10" y="29"/>
                  </a:cxn>
                </a:cxnLst>
                <a:rect l="0" t="0" r="r" b="b"/>
                <a:pathLst>
                  <a:path w="10" h="30">
                    <a:moveTo>
                      <a:pt x="10" y="29"/>
                    </a:moveTo>
                    <a:lnTo>
                      <a:pt x="6" y="3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10" y="2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8" name="Freeform 446"/>
              <p:cNvSpPr>
                <a:spLocks/>
              </p:cNvSpPr>
              <p:nvPr/>
            </p:nvSpPr>
            <p:spPr bwMode="auto">
              <a:xfrm>
                <a:off x="3323" y="3150"/>
                <a:ext cx="2" cy="8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3" y="29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29"/>
                  </a:cxn>
                </a:cxnLst>
                <a:rect l="0" t="0" r="r" b="b"/>
                <a:pathLst>
                  <a:path w="7" h="29">
                    <a:moveTo>
                      <a:pt x="7" y="29"/>
                    </a:moveTo>
                    <a:lnTo>
                      <a:pt x="3" y="29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2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9" name="Freeform 447"/>
              <p:cNvSpPr>
                <a:spLocks/>
              </p:cNvSpPr>
              <p:nvPr/>
            </p:nvSpPr>
            <p:spPr bwMode="auto">
              <a:xfrm>
                <a:off x="3322" y="3143"/>
                <a:ext cx="2" cy="7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3" y="28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28"/>
                  </a:cxn>
                </a:cxnLst>
                <a:rect l="0" t="0" r="r" b="b"/>
                <a:pathLst>
                  <a:path w="7" h="28">
                    <a:moveTo>
                      <a:pt x="7" y="28"/>
                    </a:moveTo>
                    <a:lnTo>
                      <a:pt x="3" y="28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2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" name="Freeform 455"/>
              <p:cNvSpPr>
                <a:spLocks/>
              </p:cNvSpPr>
              <p:nvPr/>
            </p:nvSpPr>
            <p:spPr bwMode="auto">
              <a:xfrm>
                <a:off x="3315" y="3107"/>
                <a:ext cx="2" cy="5"/>
              </a:xfrm>
              <a:custGeom>
                <a:avLst/>
                <a:gdLst/>
                <a:ahLst/>
                <a:cxnLst>
                  <a:cxn ang="0">
                    <a:pos x="7" y="22"/>
                  </a:cxn>
                  <a:cxn ang="0">
                    <a:pos x="3" y="2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7" y="22"/>
                  </a:cxn>
                </a:cxnLst>
                <a:rect l="0" t="0" r="r" b="b"/>
                <a:pathLst>
                  <a:path w="7" h="22">
                    <a:moveTo>
                      <a:pt x="7" y="22"/>
                    </a:moveTo>
                    <a:lnTo>
                      <a:pt x="3" y="2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7" y="22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1" name="Freeform 456"/>
              <p:cNvSpPr>
                <a:spLocks/>
              </p:cNvSpPr>
              <p:nvPr/>
            </p:nvSpPr>
            <p:spPr bwMode="auto">
              <a:xfrm>
                <a:off x="3312" y="3089"/>
                <a:ext cx="4" cy="1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8" y="7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2" y="72"/>
                  </a:cxn>
                </a:cxnLst>
                <a:rect l="0" t="0" r="r" b="b"/>
                <a:pathLst>
                  <a:path w="12" h="72">
                    <a:moveTo>
                      <a:pt x="12" y="72"/>
                    </a:moveTo>
                    <a:lnTo>
                      <a:pt x="8" y="7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2" y="72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2" name="Freeform 459"/>
              <p:cNvSpPr>
                <a:spLocks/>
              </p:cNvSpPr>
              <p:nvPr/>
            </p:nvSpPr>
            <p:spPr bwMode="auto">
              <a:xfrm>
                <a:off x="3314" y="3063"/>
                <a:ext cx="3" cy="5"/>
              </a:xfrm>
              <a:custGeom>
                <a:avLst/>
                <a:gdLst/>
                <a:ahLst/>
                <a:cxnLst>
                  <a:cxn ang="0">
                    <a:pos x="3" y="17"/>
                  </a:cxn>
                  <a:cxn ang="0">
                    <a:pos x="0" y="15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10" y="5"/>
                  </a:cxn>
                  <a:cxn ang="0">
                    <a:pos x="3" y="17"/>
                  </a:cxn>
                </a:cxnLst>
                <a:rect l="0" t="0" r="r" b="b"/>
                <a:pathLst>
                  <a:path w="10" h="17">
                    <a:moveTo>
                      <a:pt x="3" y="17"/>
                    </a:moveTo>
                    <a:lnTo>
                      <a:pt x="0" y="15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5"/>
                    </a:lnTo>
                    <a:lnTo>
                      <a:pt x="3" y="17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3" name="Freeform 463"/>
              <p:cNvSpPr>
                <a:spLocks/>
              </p:cNvSpPr>
              <p:nvPr/>
            </p:nvSpPr>
            <p:spPr bwMode="auto">
              <a:xfrm>
                <a:off x="3322" y="3048"/>
                <a:ext cx="4" cy="11"/>
              </a:xfrm>
              <a:custGeom>
                <a:avLst/>
                <a:gdLst/>
                <a:ahLst/>
                <a:cxnLst>
                  <a:cxn ang="0">
                    <a:pos x="3" y="43"/>
                  </a:cxn>
                  <a:cxn ang="0">
                    <a:pos x="0" y="41"/>
                  </a:cxn>
                  <a:cxn ang="0">
                    <a:pos x="8" y="1"/>
                  </a:cxn>
                  <a:cxn ang="0">
                    <a:pos x="9" y="0"/>
                  </a:cxn>
                  <a:cxn ang="0">
                    <a:pos x="12" y="2"/>
                  </a:cxn>
                  <a:cxn ang="0">
                    <a:pos x="3" y="43"/>
                  </a:cxn>
                </a:cxnLst>
                <a:rect l="0" t="0" r="r" b="b"/>
                <a:pathLst>
                  <a:path w="12" h="43">
                    <a:moveTo>
                      <a:pt x="3" y="43"/>
                    </a:moveTo>
                    <a:lnTo>
                      <a:pt x="0" y="41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2" y="2"/>
                    </a:lnTo>
                    <a:lnTo>
                      <a:pt x="3" y="43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4" name="Freeform 469"/>
              <p:cNvSpPr>
                <a:spLocks/>
              </p:cNvSpPr>
              <p:nvPr/>
            </p:nvSpPr>
            <p:spPr bwMode="auto">
              <a:xfrm>
                <a:off x="3337" y="3025"/>
                <a:ext cx="7" cy="8"/>
              </a:xfrm>
              <a:custGeom>
                <a:avLst/>
                <a:gdLst/>
                <a:ahLst/>
                <a:cxnLst>
                  <a:cxn ang="0">
                    <a:pos x="3" y="32"/>
                  </a:cxn>
                  <a:cxn ang="0">
                    <a:pos x="0" y="29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9" y="2"/>
                  </a:cxn>
                  <a:cxn ang="0">
                    <a:pos x="3" y="32"/>
                  </a:cxn>
                </a:cxnLst>
                <a:rect l="0" t="0" r="r" b="b"/>
                <a:pathLst>
                  <a:path w="19" h="32">
                    <a:moveTo>
                      <a:pt x="3" y="32"/>
                    </a:moveTo>
                    <a:lnTo>
                      <a:pt x="0" y="29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9" y="2"/>
                    </a:lnTo>
                    <a:lnTo>
                      <a:pt x="3" y="32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5" name="Freeform 472"/>
              <p:cNvSpPr>
                <a:spLocks/>
              </p:cNvSpPr>
              <p:nvPr/>
            </p:nvSpPr>
            <p:spPr bwMode="auto">
              <a:xfrm>
                <a:off x="3349" y="3024"/>
                <a:ext cx="41" cy="1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0"/>
                  </a:cxn>
                  <a:cxn ang="0">
                    <a:pos x="125" y="73"/>
                  </a:cxn>
                  <a:cxn ang="0">
                    <a:pos x="125" y="73"/>
                  </a:cxn>
                  <a:cxn ang="0">
                    <a:pos x="123" y="77"/>
                  </a:cxn>
                  <a:cxn ang="0">
                    <a:pos x="0" y="4"/>
                  </a:cxn>
                </a:cxnLst>
                <a:rect l="0" t="0" r="r" b="b"/>
                <a:pathLst>
                  <a:path w="125" h="77">
                    <a:moveTo>
                      <a:pt x="0" y="4"/>
                    </a:moveTo>
                    <a:lnTo>
                      <a:pt x="1" y="0"/>
                    </a:lnTo>
                    <a:lnTo>
                      <a:pt x="125" y="73"/>
                    </a:lnTo>
                    <a:lnTo>
                      <a:pt x="125" y="73"/>
                    </a:lnTo>
                    <a:lnTo>
                      <a:pt x="123" y="77"/>
                    </a:lnTo>
                    <a:lnTo>
                      <a:pt x="0" y="4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6" name="Freeform 473"/>
              <p:cNvSpPr>
                <a:spLocks/>
              </p:cNvSpPr>
              <p:nvPr/>
            </p:nvSpPr>
            <p:spPr bwMode="auto">
              <a:xfrm>
                <a:off x="3390" y="3042"/>
                <a:ext cx="9" cy="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2" y="0"/>
                  </a:cxn>
                  <a:cxn ang="0">
                    <a:pos x="26" y="33"/>
                  </a:cxn>
                  <a:cxn ang="0">
                    <a:pos x="27" y="34"/>
                  </a:cxn>
                  <a:cxn ang="0">
                    <a:pos x="24" y="36"/>
                  </a:cxn>
                  <a:cxn ang="0">
                    <a:pos x="0" y="4"/>
                  </a:cxn>
                </a:cxnLst>
                <a:rect l="0" t="0" r="r" b="b"/>
                <a:pathLst>
                  <a:path w="27" h="36">
                    <a:moveTo>
                      <a:pt x="0" y="4"/>
                    </a:moveTo>
                    <a:lnTo>
                      <a:pt x="2" y="0"/>
                    </a:lnTo>
                    <a:lnTo>
                      <a:pt x="26" y="33"/>
                    </a:lnTo>
                    <a:lnTo>
                      <a:pt x="27" y="34"/>
                    </a:lnTo>
                    <a:lnTo>
                      <a:pt x="24" y="36"/>
                    </a:lnTo>
                    <a:lnTo>
                      <a:pt x="0" y="4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7" name="Freeform 475"/>
              <p:cNvSpPr>
                <a:spLocks/>
              </p:cNvSpPr>
              <p:nvPr/>
            </p:nvSpPr>
            <p:spPr bwMode="auto">
              <a:xfrm>
                <a:off x="3399" y="3055"/>
                <a:ext cx="5" cy="1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0"/>
                  </a:cxn>
                  <a:cxn ang="0">
                    <a:pos x="15" y="44"/>
                  </a:cxn>
                  <a:cxn ang="0">
                    <a:pos x="15" y="44"/>
                  </a:cxn>
                  <a:cxn ang="0">
                    <a:pos x="10" y="45"/>
                  </a:cxn>
                  <a:cxn ang="0">
                    <a:pos x="0" y="1"/>
                  </a:cxn>
                </a:cxnLst>
                <a:rect l="0" t="0" r="r" b="b"/>
                <a:pathLst>
                  <a:path w="15" h="45">
                    <a:moveTo>
                      <a:pt x="0" y="1"/>
                    </a:moveTo>
                    <a:lnTo>
                      <a:pt x="4" y="0"/>
                    </a:lnTo>
                    <a:lnTo>
                      <a:pt x="15" y="44"/>
                    </a:lnTo>
                    <a:lnTo>
                      <a:pt x="15" y="44"/>
                    </a:lnTo>
                    <a:lnTo>
                      <a:pt x="10" y="45"/>
                    </a:lnTo>
                    <a:lnTo>
                      <a:pt x="0" y="1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8" name="Freeform 476"/>
              <p:cNvSpPr>
                <a:spLocks/>
              </p:cNvSpPr>
              <p:nvPr/>
            </p:nvSpPr>
            <p:spPr bwMode="auto">
              <a:xfrm>
                <a:off x="3402" y="3066"/>
                <a:ext cx="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3" y="12"/>
                  </a:cxn>
                  <a:cxn ang="0">
                    <a:pos x="0" y="1"/>
                  </a:cxn>
                </a:cxnLst>
                <a:rect l="0" t="0" r="r" b="b"/>
                <a:pathLst>
                  <a:path w="7" h="12">
                    <a:moveTo>
                      <a:pt x="0" y="1"/>
                    </a:moveTo>
                    <a:lnTo>
                      <a:pt x="5" y="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3" y="12"/>
                    </a:lnTo>
                    <a:lnTo>
                      <a:pt x="0" y="1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9" name="Freeform 477"/>
              <p:cNvSpPr>
                <a:spLocks/>
              </p:cNvSpPr>
              <p:nvPr/>
            </p:nvSpPr>
            <p:spPr bwMode="auto">
              <a:xfrm>
                <a:off x="3403" y="3069"/>
                <a:ext cx="3" cy="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" y="0"/>
                  </a:cxn>
                  <a:cxn ang="0">
                    <a:pos x="9" y="32"/>
                  </a:cxn>
                  <a:cxn ang="0">
                    <a:pos x="9" y="32"/>
                  </a:cxn>
                  <a:cxn ang="0">
                    <a:pos x="5" y="32"/>
                  </a:cxn>
                  <a:cxn ang="0">
                    <a:pos x="0" y="2"/>
                  </a:cxn>
                </a:cxnLst>
                <a:rect l="0" t="0" r="r" b="b"/>
                <a:pathLst>
                  <a:path w="9" h="32">
                    <a:moveTo>
                      <a:pt x="0" y="2"/>
                    </a:moveTo>
                    <a:lnTo>
                      <a:pt x="4" y="0"/>
                    </a:lnTo>
                    <a:lnTo>
                      <a:pt x="9" y="32"/>
                    </a:lnTo>
                    <a:lnTo>
                      <a:pt x="9" y="32"/>
                    </a:lnTo>
                    <a:lnTo>
                      <a:pt x="5" y="32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0" name="Freeform 479"/>
              <p:cNvSpPr>
                <a:spLocks/>
              </p:cNvSpPr>
              <p:nvPr/>
            </p:nvSpPr>
            <p:spPr bwMode="auto">
              <a:xfrm>
                <a:off x="3405" y="3087"/>
                <a:ext cx="18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53" y="382"/>
                  </a:cxn>
                  <a:cxn ang="0">
                    <a:pos x="53" y="382"/>
                  </a:cxn>
                  <a:cxn ang="0">
                    <a:pos x="49" y="382"/>
                  </a:cxn>
                  <a:cxn ang="0">
                    <a:pos x="0" y="0"/>
                  </a:cxn>
                </a:cxnLst>
                <a:rect l="0" t="0" r="r" b="b"/>
                <a:pathLst>
                  <a:path w="53" h="382">
                    <a:moveTo>
                      <a:pt x="0" y="0"/>
                    </a:moveTo>
                    <a:lnTo>
                      <a:pt x="4" y="0"/>
                    </a:lnTo>
                    <a:lnTo>
                      <a:pt x="53" y="382"/>
                    </a:lnTo>
                    <a:lnTo>
                      <a:pt x="53" y="382"/>
                    </a:lnTo>
                    <a:lnTo>
                      <a:pt x="49" y="38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1" name="Freeform 483"/>
              <p:cNvSpPr>
                <a:spLocks/>
              </p:cNvSpPr>
              <p:nvPr/>
            </p:nvSpPr>
            <p:spPr bwMode="auto">
              <a:xfrm>
                <a:off x="3425" y="3209"/>
                <a:ext cx="3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7" y="33"/>
                  </a:cxn>
                  <a:cxn ang="0">
                    <a:pos x="7" y="34"/>
                  </a:cxn>
                  <a:cxn ang="0">
                    <a:pos x="2" y="33"/>
                  </a:cxn>
                  <a:cxn ang="0">
                    <a:pos x="0" y="0"/>
                  </a:cxn>
                </a:cxnLst>
                <a:rect l="0" t="0" r="r" b="b"/>
                <a:pathLst>
                  <a:path w="7" h="34">
                    <a:moveTo>
                      <a:pt x="0" y="0"/>
                    </a:moveTo>
                    <a:lnTo>
                      <a:pt x="4" y="0"/>
                    </a:lnTo>
                    <a:lnTo>
                      <a:pt x="7" y="33"/>
                    </a:lnTo>
                    <a:lnTo>
                      <a:pt x="7" y="34"/>
                    </a:lnTo>
                    <a:lnTo>
                      <a:pt x="2" y="33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2" name="Freeform 484"/>
              <p:cNvSpPr>
                <a:spLocks/>
              </p:cNvSpPr>
              <p:nvPr/>
            </p:nvSpPr>
            <p:spPr bwMode="auto">
              <a:xfrm>
                <a:off x="3423" y="3218"/>
                <a:ext cx="5" cy="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4" y="1"/>
                  </a:cxn>
                  <a:cxn ang="0">
                    <a:pos x="3" y="39"/>
                  </a:cxn>
                  <a:cxn ang="0">
                    <a:pos x="3" y="39"/>
                  </a:cxn>
                  <a:cxn ang="0">
                    <a:pos x="0" y="36"/>
                  </a:cxn>
                  <a:cxn ang="0">
                    <a:pos x="9" y="0"/>
                  </a:cxn>
                </a:cxnLst>
                <a:rect l="0" t="0" r="r" b="b"/>
                <a:pathLst>
                  <a:path w="14" h="39">
                    <a:moveTo>
                      <a:pt x="9" y="0"/>
                    </a:moveTo>
                    <a:lnTo>
                      <a:pt x="14" y="1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0" y="36"/>
                    </a:lnTo>
                    <a:lnTo>
                      <a:pt x="9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3" name="Freeform 490"/>
              <p:cNvSpPr>
                <a:spLocks/>
              </p:cNvSpPr>
              <p:nvPr/>
            </p:nvSpPr>
            <p:spPr bwMode="auto">
              <a:xfrm>
                <a:off x="3410" y="3230"/>
                <a:ext cx="10" cy="9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0" y="2"/>
                  </a:cxn>
                  <a:cxn ang="0">
                    <a:pos x="4" y="34"/>
                  </a:cxn>
                  <a:cxn ang="0">
                    <a:pos x="0" y="33"/>
                  </a:cxn>
                  <a:cxn ang="0">
                    <a:pos x="1" y="32"/>
                  </a:cxn>
                  <a:cxn ang="0">
                    <a:pos x="27" y="0"/>
                  </a:cxn>
                </a:cxnLst>
                <a:rect l="0" t="0" r="r" b="b"/>
                <a:pathLst>
                  <a:path w="30" h="34">
                    <a:moveTo>
                      <a:pt x="27" y="0"/>
                    </a:moveTo>
                    <a:lnTo>
                      <a:pt x="30" y="2"/>
                    </a:lnTo>
                    <a:lnTo>
                      <a:pt x="4" y="34"/>
                    </a:lnTo>
                    <a:lnTo>
                      <a:pt x="0" y="33"/>
                    </a:lnTo>
                    <a:lnTo>
                      <a:pt x="1" y="32"/>
                    </a:lnTo>
                    <a:lnTo>
                      <a:pt x="27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4" name="Freeform 491"/>
              <p:cNvSpPr>
                <a:spLocks/>
              </p:cNvSpPr>
              <p:nvPr/>
            </p:nvSpPr>
            <p:spPr bwMode="auto">
              <a:xfrm>
                <a:off x="3408" y="3239"/>
                <a:ext cx="4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1" y="1"/>
                  </a:cxn>
                  <a:cxn ang="0">
                    <a:pos x="4" y="56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7" y="0"/>
                  </a:cxn>
                </a:cxnLst>
                <a:rect l="0" t="0" r="r" b="b"/>
                <a:pathLst>
                  <a:path w="11" h="56">
                    <a:moveTo>
                      <a:pt x="7" y="0"/>
                    </a:moveTo>
                    <a:lnTo>
                      <a:pt x="11" y="1"/>
                    </a:lnTo>
                    <a:lnTo>
                      <a:pt x="4" y="5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7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5" name="Freeform 494"/>
              <p:cNvSpPr>
                <a:spLocks/>
              </p:cNvSpPr>
              <p:nvPr/>
            </p:nvSpPr>
            <p:spPr bwMode="auto">
              <a:xfrm>
                <a:off x="3408" y="3265"/>
                <a:ext cx="9" cy="2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0"/>
                  </a:cxn>
                  <a:cxn ang="0">
                    <a:pos x="27" y="110"/>
                  </a:cxn>
                  <a:cxn ang="0">
                    <a:pos x="27" y="110"/>
                  </a:cxn>
                  <a:cxn ang="0">
                    <a:pos x="23" y="110"/>
                  </a:cxn>
                  <a:cxn ang="0">
                    <a:pos x="0" y="1"/>
                  </a:cxn>
                </a:cxnLst>
                <a:rect l="0" t="0" r="r" b="b"/>
                <a:pathLst>
                  <a:path w="27" h="110">
                    <a:moveTo>
                      <a:pt x="0" y="1"/>
                    </a:moveTo>
                    <a:lnTo>
                      <a:pt x="4" y="0"/>
                    </a:lnTo>
                    <a:lnTo>
                      <a:pt x="27" y="110"/>
                    </a:lnTo>
                    <a:lnTo>
                      <a:pt x="27" y="110"/>
                    </a:lnTo>
                    <a:lnTo>
                      <a:pt x="23" y="110"/>
                    </a:lnTo>
                    <a:lnTo>
                      <a:pt x="0" y="1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6" name="Freeform 498"/>
              <p:cNvSpPr>
                <a:spLocks/>
              </p:cNvSpPr>
              <p:nvPr/>
            </p:nvSpPr>
            <p:spPr bwMode="auto">
              <a:xfrm>
                <a:off x="3408" y="3346"/>
                <a:ext cx="7" cy="1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9" y="1"/>
                  </a:cxn>
                  <a:cxn ang="0">
                    <a:pos x="4" y="72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5" y="0"/>
                  </a:cxn>
                </a:cxnLst>
                <a:rect l="0" t="0" r="r" b="b"/>
                <a:pathLst>
                  <a:path w="19" h="72">
                    <a:moveTo>
                      <a:pt x="15" y="0"/>
                    </a:moveTo>
                    <a:lnTo>
                      <a:pt x="19" y="1"/>
                    </a:lnTo>
                    <a:lnTo>
                      <a:pt x="4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1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7" name="Freeform 505"/>
              <p:cNvSpPr>
                <a:spLocks/>
              </p:cNvSpPr>
              <p:nvPr/>
            </p:nvSpPr>
            <p:spPr bwMode="auto">
              <a:xfrm>
                <a:off x="3387" y="3371"/>
                <a:ext cx="15" cy="3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46" y="4"/>
                  </a:cxn>
                  <a:cxn ang="0">
                    <a:pos x="1" y="12"/>
                  </a:cxn>
                  <a:cxn ang="0">
                    <a:pos x="0" y="12"/>
                  </a:cxn>
                  <a:cxn ang="0">
                    <a:pos x="1" y="7"/>
                  </a:cxn>
                  <a:cxn ang="0">
                    <a:pos x="44" y="0"/>
                  </a:cxn>
                </a:cxnLst>
                <a:rect l="0" t="0" r="r" b="b"/>
                <a:pathLst>
                  <a:path w="46" h="12">
                    <a:moveTo>
                      <a:pt x="44" y="0"/>
                    </a:moveTo>
                    <a:lnTo>
                      <a:pt x="46" y="4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44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48" name="Freeform 507"/>
              <p:cNvSpPr>
                <a:spLocks/>
              </p:cNvSpPr>
              <p:nvPr/>
            </p:nvSpPr>
            <p:spPr bwMode="auto">
              <a:xfrm>
                <a:off x="3369" y="3354"/>
                <a:ext cx="17" cy="19"/>
              </a:xfrm>
              <a:custGeom>
                <a:avLst/>
                <a:gdLst/>
                <a:ahLst/>
                <a:cxnLst>
                  <a:cxn ang="0">
                    <a:pos x="52" y="72"/>
                  </a:cxn>
                  <a:cxn ang="0">
                    <a:pos x="50" y="74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52" y="72"/>
                  </a:cxn>
                </a:cxnLst>
                <a:rect l="0" t="0" r="r" b="b"/>
                <a:pathLst>
                  <a:path w="52" h="74">
                    <a:moveTo>
                      <a:pt x="52" y="72"/>
                    </a:moveTo>
                    <a:lnTo>
                      <a:pt x="50" y="7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52" y="72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192280" cy="356084"/>
          </a:xfrm>
          <a:noFill/>
          <a:ln/>
        </p:spPr>
        <p:txBody>
          <a:bodyPr/>
          <a:lstStyle/>
          <a:p>
            <a:r>
              <a:rPr lang="en-US" dirty="0" smtClean="0"/>
              <a:t>Understanding Decimal Numbers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247440"/>
            <a:ext cx="8420100" cy="3441700"/>
          </a:xfrm>
          <a:noFill/>
          <a:ln/>
        </p:spPr>
        <p:txBody>
          <a:bodyPr/>
          <a:lstStyle/>
          <a:p>
            <a:pPr marL="457200" indent="-457200"/>
            <a:r>
              <a:rPr lang="en-US" dirty="0" smtClean="0"/>
              <a:t>Decimal </a:t>
            </a:r>
            <a:r>
              <a:rPr lang="en-US" dirty="0"/>
              <a:t>numbers are made of decimal digits: (0,1,2,3,4,5,6,7,8,9)</a:t>
            </a:r>
          </a:p>
          <a:p>
            <a:pPr marL="457200" indent="-457200"/>
            <a:r>
              <a:rPr lang="en-US" dirty="0"/>
              <a:t>But how many items does a decimal number represent?</a:t>
            </a:r>
          </a:p>
          <a:p>
            <a:pPr marL="838200" lvl="1" indent="-342900"/>
            <a:r>
              <a:rPr lang="en-US" dirty="0"/>
              <a:t>8653 = 8x10</a:t>
            </a:r>
            <a:r>
              <a:rPr lang="en-US" baseline="30000" dirty="0"/>
              <a:t>3</a:t>
            </a:r>
            <a:r>
              <a:rPr lang="en-US" dirty="0"/>
              <a:t> + 6x10</a:t>
            </a:r>
            <a:r>
              <a:rPr lang="en-US" baseline="30000" dirty="0"/>
              <a:t>2 </a:t>
            </a:r>
            <a:r>
              <a:rPr lang="en-US" dirty="0"/>
              <a:t>+</a:t>
            </a:r>
            <a:r>
              <a:rPr lang="en-US" baseline="30000" dirty="0"/>
              <a:t> </a:t>
            </a:r>
            <a:r>
              <a:rPr lang="en-US" dirty="0"/>
              <a:t>5x10</a:t>
            </a:r>
            <a:r>
              <a:rPr lang="en-US" baseline="30000" dirty="0"/>
              <a:t>1 </a:t>
            </a:r>
            <a:r>
              <a:rPr lang="en-US" dirty="0"/>
              <a:t>+</a:t>
            </a:r>
            <a:r>
              <a:rPr lang="en-US" baseline="30000" dirty="0"/>
              <a:t> </a:t>
            </a:r>
            <a:r>
              <a:rPr lang="en-US" dirty="0"/>
              <a:t>3x10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marL="457200" indent="-457200"/>
            <a:r>
              <a:rPr lang="en-US" dirty="0"/>
              <a:t>What about fractions?</a:t>
            </a:r>
          </a:p>
          <a:p>
            <a:pPr marL="838200" lvl="1" indent="-342900"/>
            <a:r>
              <a:rPr lang="en-US" dirty="0"/>
              <a:t>97654.35 = 9x10</a:t>
            </a:r>
            <a:r>
              <a:rPr lang="en-US" baseline="30000" dirty="0"/>
              <a:t>4</a:t>
            </a:r>
            <a:r>
              <a:rPr lang="en-US" dirty="0"/>
              <a:t> + 7x10</a:t>
            </a:r>
            <a:r>
              <a:rPr lang="en-US" baseline="30000" dirty="0"/>
              <a:t>3 + </a:t>
            </a:r>
            <a:r>
              <a:rPr lang="en-US" dirty="0"/>
              <a:t>6x10</a:t>
            </a:r>
            <a:r>
              <a:rPr lang="en-US" baseline="30000" dirty="0"/>
              <a:t>2 </a:t>
            </a:r>
            <a:r>
              <a:rPr lang="en-US" dirty="0"/>
              <a:t>+</a:t>
            </a:r>
            <a:r>
              <a:rPr lang="en-US" baseline="30000" dirty="0"/>
              <a:t> </a:t>
            </a:r>
            <a:r>
              <a:rPr lang="en-US" dirty="0"/>
              <a:t>5x10</a:t>
            </a:r>
            <a:r>
              <a:rPr lang="en-US" baseline="30000" dirty="0"/>
              <a:t>1 </a:t>
            </a:r>
            <a:r>
              <a:rPr lang="en-US" dirty="0"/>
              <a:t>+</a:t>
            </a:r>
            <a:r>
              <a:rPr lang="en-US" baseline="30000" dirty="0"/>
              <a:t> </a:t>
            </a:r>
            <a:r>
              <a:rPr lang="en-US" dirty="0"/>
              <a:t>4x10</a:t>
            </a:r>
            <a:r>
              <a:rPr lang="en-US" baseline="30000" dirty="0"/>
              <a:t>0</a:t>
            </a:r>
            <a:r>
              <a:rPr lang="en-US" dirty="0"/>
              <a:t> + 3x10</a:t>
            </a:r>
            <a:r>
              <a:rPr lang="en-US" baseline="30000" dirty="0"/>
              <a:t>-1 </a:t>
            </a:r>
            <a:r>
              <a:rPr lang="en-US" dirty="0"/>
              <a:t>+</a:t>
            </a:r>
            <a:r>
              <a:rPr lang="en-US" baseline="30000" dirty="0"/>
              <a:t> </a:t>
            </a:r>
            <a:r>
              <a:rPr lang="en-US" dirty="0"/>
              <a:t>5x10</a:t>
            </a:r>
            <a:r>
              <a:rPr lang="en-US" baseline="30000" dirty="0"/>
              <a:t>-2</a:t>
            </a:r>
          </a:p>
          <a:p>
            <a:pPr marL="838200" lvl="1" indent="-342900"/>
            <a:r>
              <a:rPr lang="en-US" dirty="0"/>
              <a:t>In formal notation -&gt; (</a:t>
            </a:r>
            <a:r>
              <a:rPr lang="en-US" dirty="0" smtClean="0"/>
              <a:t>97654.35)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sp>
        <p:nvSpPr>
          <p:cNvPr id="85401" name="Freeform 409"/>
          <p:cNvSpPr>
            <a:spLocks/>
          </p:cNvSpPr>
          <p:nvPr/>
        </p:nvSpPr>
        <p:spPr bwMode="auto">
          <a:xfrm>
            <a:off x="5699125" y="5111750"/>
            <a:ext cx="3175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6" y="87"/>
              </a:cxn>
              <a:cxn ang="0">
                <a:pos x="6" y="87"/>
              </a:cxn>
              <a:cxn ang="0">
                <a:pos x="2" y="87"/>
              </a:cxn>
              <a:cxn ang="0">
                <a:pos x="0" y="0"/>
              </a:cxn>
            </a:cxnLst>
            <a:rect l="0" t="0" r="r" b="b"/>
            <a:pathLst>
              <a:path w="6" h="87">
                <a:moveTo>
                  <a:pt x="0" y="0"/>
                </a:moveTo>
                <a:lnTo>
                  <a:pt x="4" y="0"/>
                </a:lnTo>
                <a:lnTo>
                  <a:pt x="6" y="87"/>
                </a:lnTo>
                <a:lnTo>
                  <a:pt x="6" y="87"/>
                </a:lnTo>
                <a:lnTo>
                  <a:pt x="2" y="8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02" name="Freeform 410"/>
          <p:cNvSpPr>
            <a:spLocks/>
          </p:cNvSpPr>
          <p:nvPr/>
        </p:nvSpPr>
        <p:spPr bwMode="auto">
          <a:xfrm>
            <a:off x="5700713" y="5146675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8"/>
              </a:cxn>
              <a:cxn ang="0">
                <a:pos x="5" y="88"/>
              </a:cxn>
              <a:cxn ang="0">
                <a:pos x="1" y="88"/>
              </a:cxn>
              <a:cxn ang="0">
                <a:pos x="0" y="0"/>
              </a:cxn>
            </a:cxnLst>
            <a:rect l="0" t="0" r="r" b="b"/>
            <a:pathLst>
              <a:path w="5" h="88">
                <a:moveTo>
                  <a:pt x="0" y="0"/>
                </a:moveTo>
                <a:lnTo>
                  <a:pt x="4" y="0"/>
                </a:lnTo>
                <a:lnTo>
                  <a:pt x="5" y="88"/>
                </a:lnTo>
                <a:lnTo>
                  <a:pt x="5" y="88"/>
                </a:lnTo>
                <a:lnTo>
                  <a:pt x="1" y="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03" name="Freeform 411"/>
          <p:cNvSpPr>
            <a:spLocks/>
          </p:cNvSpPr>
          <p:nvPr/>
        </p:nvSpPr>
        <p:spPr bwMode="auto">
          <a:xfrm>
            <a:off x="5700713" y="5181600"/>
            <a:ext cx="1587" cy="3492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86"/>
              </a:cxn>
              <a:cxn ang="0">
                <a:pos x="4" y="86"/>
              </a:cxn>
              <a:cxn ang="0">
                <a:pos x="0" y="86"/>
              </a:cxn>
              <a:cxn ang="0">
                <a:pos x="1" y="0"/>
              </a:cxn>
            </a:cxnLst>
            <a:rect l="0" t="0" r="r" b="b"/>
            <a:pathLst>
              <a:path w="5" h="86">
                <a:moveTo>
                  <a:pt x="1" y="0"/>
                </a:moveTo>
                <a:lnTo>
                  <a:pt x="5" y="0"/>
                </a:lnTo>
                <a:lnTo>
                  <a:pt x="4" y="86"/>
                </a:lnTo>
                <a:lnTo>
                  <a:pt x="4" y="86"/>
                </a:lnTo>
                <a:lnTo>
                  <a:pt x="0" y="86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04" name="Freeform 412"/>
          <p:cNvSpPr>
            <a:spLocks/>
          </p:cNvSpPr>
          <p:nvPr/>
        </p:nvSpPr>
        <p:spPr bwMode="auto">
          <a:xfrm>
            <a:off x="5699125" y="5216525"/>
            <a:ext cx="3175" cy="333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7" y="0"/>
              </a:cxn>
              <a:cxn ang="0">
                <a:pos x="4" y="84"/>
              </a:cxn>
              <a:cxn ang="0">
                <a:pos x="4" y="85"/>
              </a:cxn>
              <a:cxn ang="0">
                <a:pos x="0" y="84"/>
              </a:cxn>
              <a:cxn ang="0">
                <a:pos x="3" y="0"/>
              </a:cxn>
            </a:cxnLst>
            <a:rect l="0" t="0" r="r" b="b"/>
            <a:pathLst>
              <a:path w="7" h="85">
                <a:moveTo>
                  <a:pt x="3" y="0"/>
                </a:moveTo>
                <a:lnTo>
                  <a:pt x="7" y="0"/>
                </a:lnTo>
                <a:lnTo>
                  <a:pt x="4" y="84"/>
                </a:lnTo>
                <a:lnTo>
                  <a:pt x="4" y="85"/>
                </a:lnTo>
                <a:lnTo>
                  <a:pt x="0" y="84"/>
                </a:lnTo>
                <a:lnTo>
                  <a:pt x="3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06" name="Freeform 414"/>
          <p:cNvSpPr>
            <a:spLocks/>
          </p:cNvSpPr>
          <p:nvPr/>
        </p:nvSpPr>
        <p:spPr bwMode="auto">
          <a:xfrm>
            <a:off x="5691188" y="5276850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3"/>
              </a:cxn>
              <a:cxn ang="0">
                <a:pos x="5" y="85"/>
              </a:cxn>
              <a:cxn ang="0">
                <a:pos x="1" y="83"/>
              </a:cxn>
              <a:cxn ang="0">
                <a:pos x="0" y="0"/>
              </a:cxn>
            </a:cxnLst>
            <a:rect l="0" t="0" r="r" b="b"/>
            <a:pathLst>
              <a:path w="5" h="85">
                <a:moveTo>
                  <a:pt x="0" y="0"/>
                </a:moveTo>
                <a:lnTo>
                  <a:pt x="4" y="0"/>
                </a:lnTo>
                <a:lnTo>
                  <a:pt x="5" y="83"/>
                </a:lnTo>
                <a:lnTo>
                  <a:pt x="5" y="85"/>
                </a:lnTo>
                <a:lnTo>
                  <a:pt x="1" y="8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09" name="Freeform 417"/>
          <p:cNvSpPr>
            <a:spLocks/>
          </p:cNvSpPr>
          <p:nvPr/>
        </p:nvSpPr>
        <p:spPr bwMode="auto">
          <a:xfrm>
            <a:off x="5664200" y="5384800"/>
            <a:ext cx="1588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2"/>
              </a:cxn>
              <a:cxn ang="0">
                <a:pos x="2" y="6"/>
              </a:cxn>
              <a:cxn ang="0">
                <a:pos x="2" y="6"/>
              </a:cxn>
              <a:cxn ang="0">
                <a:pos x="0" y="4"/>
              </a:cxn>
              <a:cxn ang="0">
                <a:pos x="2" y="0"/>
              </a:cxn>
            </a:cxnLst>
            <a:rect l="0" t="0" r="r" b="b"/>
            <a:pathLst>
              <a:path w="5" h="6">
                <a:moveTo>
                  <a:pt x="2" y="0"/>
                </a:moveTo>
                <a:lnTo>
                  <a:pt x="5" y="2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12" name="Freeform 420"/>
          <p:cNvSpPr>
            <a:spLocks/>
          </p:cNvSpPr>
          <p:nvPr/>
        </p:nvSpPr>
        <p:spPr bwMode="auto">
          <a:xfrm>
            <a:off x="5634038" y="5418138"/>
            <a:ext cx="3175" cy="15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6" y="4"/>
              </a:cxn>
              <a:cxn ang="0">
                <a:pos x="2" y="5"/>
              </a:cxn>
              <a:cxn ang="0">
                <a:pos x="0" y="2"/>
              </a:cxn>
              <a:cxn ang="0">
                <a:pos x="0" y="2"/>
              </a:cxn>
              <a:cxn ang="0">
                <a:pos x="4" y="0"/>
              </a:cxn>
            </a:cxnLst>
            <a:rect l="0" t="0" r="r" b="b"/>
            <a:pathLst>
              <a:path w="6" h="5">
                <a:moveTo>
                  <a:pt x="4" y="0"/>
                </a:moveTo>
                <a:lnTo>
                  <a:pt x="6" y="4"/>
                </a:lnTo>
                <a:lnTo>
                  <a:pt x="2" y="5"/>
                </a:lnTo>
                <a:lnTo>
                  <a:pt x="0" y="2"/>
                </a:lnTo>
                <a:lnTo>
                  <a:pt x="0" y="2"/>
                </a:lnTo>
                <a:lnTo>
                  <a:pt x="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14" name="Freeform 422"/>
          <p:cNvSpPr>
            <a:spLocks/>
          </p:cNvSpPr>
          <p:nvPr/>
        </p:nvSpPr>
        <p:spPr bwMode="auto">
          <a:xfrm>
            <a:off x="5621338" y="5434013"/>
            <a:ext cx="6350" cy="31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3" y="4"/>
              </a:cxn>
              <a:cxn ang="0">
                <a:pos x="1" y="7"/>
              </a:cxn>
              <a:cxn ang="0">
                <a:pos x="0" y="7"/>
              </a:cxn>
              <a:cxn ang="0">
                <a:pos x="0" y="2"/>
              </a:cxn>
              <a:cxn ang="0">
                <a:pos x="11" y="0"/>
              </a:cxn>
            </a:cxnLst>
            <a:rect l="0" t="0" r="r" b="b"/>
            <a:pathLst>
              <a:path w="13" h="7">
                <a:moveTo>
                  <a:pt x="11" y="0"/>
                </a:moveTo>
                <a:lnTo>
                  <a:pt x="13" y="4"/>
                </a:lnTo>
                <a:lnTo>
                  <a:pt x="1" y="7"/>
                </a:lnTo>
                <a:lnTo>
                  <a:pt x="0" y="7"/>
                </a:lnTo>
                <a:lnTo>
                  <a:pt x="0" y="2"/>
                </a:lnTo>
                <a:lnTo>
                  <a:pt x="1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15" name="Freeform 423"/>
          <p:cNvSpPr>
            <a:spLocks/>
          </p:cNvSpPr>
          <p:nvPr/>
        </p:nvSpPr>
        <p:spPr bwMode="auto">
          <a:xfrm>
            <a:off x="5602288" y="5434013"/>
            <a:ext cx="19050" cy="4762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4" y="5"/>
              </a:cxn>
              <a:cxn ang="0">
                <a:pos x="1" y="11"/>
              </a:cxn>
              <a:cxn ang="0">
                <a:pos x="0" y="11"/>
              </a:cxn>
              <a:cxn ang="0">
                <a:pos x="2" y="5"/>
              </a:cxn>
              <a:cxn ang="0">
                <a:pos x="34" y="0"/>
              </a:cxn>
            </a:cxnLst>
            <a:rect l="0" t="0" r="r" b="b"/>
            <a:pathLst>
              <a:path w="34" h="11">
                <a:moveTo>
                  <a:pt x="34" y="0"/>
                </a:moveTo>
                <a:lnTo>
                  <a:pt x="34" y="5"/>
                </a:lnTo>
                <a:lnTo>
                  <a:pt x="1" y="11"/>
                </a:lnTo>
                <a:lnTo>
                  <a:pt x="0" y="11"/>
                </a:lnTo>
                <a:lnTo>
                  <a:pt x="2" y="5"/>
                </a:lnTo>
                <a:lnTo>
                  <a:pt x="3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16" name="Freeform 424"/>
          <p:cNvSpPr>
            <a:spLocks/>
          </p:cNvSpPr>
          <p:nvPr/>
        </p:nvSpPr>
        <p:spPr bwMode="auto">
          <a:xfrm>
            <a:off x="5600700" y="5435600"/>
            <a:ext cx="3175" cy="3175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4" y="8"/>
              </a:cxn>
              <a:cxn ang="0">
                <a:pos x="0" y="4"/>
              </a:cxn>
              <a:cxn ang="0">
                <a:pos x="0" y="2"/>
              </a:cxn>
              <a:cxn ang="0">
                <a:pos x="3" y="0"/>
              </a:cxn>
              <a:cxn ang="0">
                <a:pos x="6" y="2"/>
              </a:cxn>
            </a:cxnLst>
            <a:rect l="0" t="0" r="r" b="b"/>
            <a:pathLst>
              <a:path w="6" h="8">
                <a:moveTo>
                  <a:pt x="6" y="2"/>
                </a:moveTo>
                <a:lnTo>
                  <a:pt x="4" y="8"/>
                </a:lnTo>
                <a:lnTo>
                  <a:pt x="0" y="4"/>
                </a:lnTo>
                <a:lnTo>
                  <a:pt x="0" y="2"/>
                </a:lnTo>
                <a:lnTo>
                  <a:pt x="3" y="0"/>
                </a:lnTo>
                <a:lnTo>
                  <a:pt x="6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17" name="Freeform 425"/>
          <p:cNvSpPr>
            <a:spLocks/>
          </p:cNvSpPr>
          <p:nvPr/>
        </p:nvSpPr>
        <p:spPr bwMode="auto">
          <a:xfrm>
            <a:off x="5597525" y="5427663"/>
            <a:ext cx="4763" cy="9525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5" y="21"/>
              </a:cxn>
              <a:cxn ang="0">
                <a:pos x="0" y="6"/>
              </a:cxn>
              <a:cxn ang="0">
                <a:pos x="1" y="0"/>
              </a:cxn>
              <a:cxn ang="0">
                <a:pos x="3" y="3"/>
              </a:cxn>
              <a:cxn ang="0">
                <a:pos x="8" y="19"/>
              </a:cxn>
            </a:cxnLst>
            <a:rect l="0" t="0" r="r" b="b"/>
            <a:pathLst>
              <a:path w="8" h="21">
                <a:moveTo>
                  <a:pt x="8" y="19"/>
                </a:moveTo>
                <a:lnTo>
                  <a:pt x="5" y="21"/>
                </a:lnTo>
                <a:lnTo>
                  <a:pt x="0" y="6"/>
                </a:lnTo>
                <a:lnTo>
                  <a:pt x="1" y="0"/>
                </a:lnTo>
                <a:lnTo>
                  <a:pt x="3" y="3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18" name="Freeform 426"/>
          <p:cNvSpPr>
            <a:spLocks/>
          </p:cNvSpPr>
          <p:nvPr/>
        </p:nvSpPr>
        <p:spPr bwMode="auto">
          <a:xfrm>
            <a:off x="5595938" y="5427663"/>
            <a:ext cx="3175" cy="3175"/>
          </a:xfrm>
          <a:custGeom>
            <a:avLst/>
            <a:gdLst/>
            <a:ahLst/>
            <a:cxnLst>
              <a:cxn ang="0">
                <a:pos x="6" y="1"/>
              </a:cxn>
              <a:cxn ang="0">
                <a:pos x="5" y="7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6" y="1"/>
              </a:cxn>
            </a:cxnLst>
            <a:rect l="0" t="0" r="r" b="b"/>
            <a:pathLst>
              <a:path w="6" h="7">
                <a:moveTo>
                  <a:pt x="6" y="1"/>
                </a:moveTo>
                <a:lnTo>
                  <a:pt x="5" y="7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6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23" name="Freeform 431"/>
          <p:cNvSpPr>
            <a:spLocks/>
          </p:cNvSpPr>
          <p:nvPr/>
        </p:nvSpPr>
        <p:spPr bwMode="auto">
          <a:xfrm>
            <a:off x="5353050" y="5199063"/>
            <a:ext cx="7938" cy="4762"/>
          </a:xfrm>
          <a:custGeom>
            <a:avLst/>
            <a:gdLst/>
            <a:ahLst/>
            <a:cxnLst>
              <a:cxn ang="0">
                <a:pos x="2" y="12"/>
              </a:cxn>
              <a:cxn ang="0">
                <a:pos x="0" y="8"/>
              </a:cxn>
              <a:cxn ang="0">
                <a:pos x="14" y="0"/>
              </a:cxn>
              <a:cxn ang="0">
                <a:pos x="16" y="3"/>
              </a:cxn>
              <a:cxn ang="0">
                <a:pos x="16" y="4"/>
              </a:cxn>
              <a:cxn ang="0">
                <a:pos x="2" y="12"/>
              </a:cxn>
            </a:cxnLst>
            <a:rect l="0" t="0" r="r" b="b"/>
            <a:pathLst>
              <a:path w="16" h="12">
                <a:moveTo>
                  <a:pt x="2" y="12"/>
                </a:moveTo>
                <a:lnTo>
                  <a:pt x="0" y="8"/>
                </a:lnTo>
                <a:lnTo>
                  <a:pt x="14" y="0"/>
                </a:lnTo>
                <a:lnTo>
                  <a:pt x="16" y="3"/>
                </a:lnTo>
                <a:lnTo>
                  <a:pt x="16" y="4"/>
                </a:lnTo>
                <a:lnTo>
                  <a:pt x="2" y="1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25" name="Freeform 433"/>
          <p:cNvSpPr>
            <a:spLocks/>
          </p:cNvSpPr>
          <p:nvPr/>
        </p:nvSpPr>
        <p:spPr bwMode="auto">
          <a:xfrm>
            <a:off x="5365750" y="5191125"/>
            <a:ext cx="3175" cy="1588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" y="4"/>
              </a:cxn>
              <a:cxn ang="0">
                <a:pos x="0" y="1"/>
              </a:cxn>
              <a:cxn ang="0">
                <a:pos x="0" y="1"/>
              </a:cxn>
              <a:cxn ang="0">
                <a:pos x="4" y="0"/>
              </a:cxn>
              <a:cxn ang="0">
                <a:pos x="5" y="4"/>
              </a:cxn>
            </a:cxnLst>
            <a:rect l="0" t="0" r="r" b="b"/>
            <a:pathLst>
              <a:path w="5" h="4">
                <a:moveTo>
                  <a:pt x="5" y="4"/>
                </a:moveTo>
                <a:lnTo>
                  <a:pt x="1" y="4"/>
                </a:lnTo>
                <a:lnTo>
                  <a:pt x="0" y="1"/>
                </a:lnTo>
                <a:lnTo>
                  <a:pt x="0" y="1"/>
                </a:lnTo>
                <a:lnTo>
                  <a:pt x="4" y="0"/>
                </a:lnTo>
                <a:lnTo>
                  <a:pt x="5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26" name="Freeform 434"/>
          <p:cNvSpPr>
            <a:spLocks/>
          </p:cNvSpPr>
          <p:nvPr/>
        </p:nvSpPr>
        <p:spPr bwMode="auto">
          <a:xfrm>
            <a:off x="5365750" y="5187950"/>
            <a:ext cx="1588" cy="3175"/>
          </a:xfrm>
          <a:custGeom>
            <a:avLst/>
            <a:gdLst/>
            <a:ahLst/>
            <a:cxnLst>
              <a:cxn ang="0">
                <a:pos x="4" y="7"/>
              </a:cxn>
              <a:cxn ang="0">
                <a:pos x="0" y="8"/>
              </a:cxn>
              <a:cxn ang="0">
                <a:pos x="0" y="3"/>
              </a:cxn>
              <a:cxn ang="0">
                <a:pos x="3" y="0"/>
              </a:cxn>
              <a:cxn ang="0">
                <a:pos x="3" y="1"/>
              </a:cxn>
              <a:cxn ang="0">
                <a:pos x="4" y="7"/>
              </a:cxn>
            </a:cxnLst>
            <a:rect l="0" t="0" r="r" b="b"/>
            <a:pathLst>
              <a:path w="4" h="8">
                <a:moveTo>
                  <a:pt x="4" y="7"/>
                </a:moveTo>
                <a:lnTo>
                  <a:pt x="0" y="8"/>
                </a:lnTo>
                <a:lnTo>
                  <a:pt x="0" y="3"/>
                </a:lnTo>
                <a:lnTo>
                  <a:pt x="3" y="0"/>
                </a:lnTo>
                <a:lnTo>
                  <a:pt x="3" y="1"/>
                </a:lnTo>
                <a:lnTo>
                  <a:pt x="4" y="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30" name="Freeform 438"/>
          <p:cNvSpPr>
            <a:spLocks/>
          </p:cNvSpPr>
          <p:nvPr/>
        </p:nvSpPr>
        <p:spPr bwMode="auto">
          <a:xfrm>
            <a:off x="5321300" y="5138738"/>
            <a:ext cx="3175" cy="1587"/>
          </a:xfrm>
          <a:custGeom>
            <a:avLst/>
            <a:gdLst/>
            <a:ahLst/>
            <a:cxnLst>
              <a:cxn ang="0">
                <a:pos x="4" y="1"/>
              </a:cxn>
              <a:cxn ang="0">
                <a:pos x="2" y="5"/>
              </a:cxn>
              <a:cxn ang="0">
                <a:pos x="0" y="4"/>
              </a:cxn>
              <a:cxn ang="0">
                <a:pos x="0" y="3"/>
              </a:cxn>
              <a:cxn ang="0">
                <a:pos x="2" y="0"/>
              </a:cxn>
              <a:cxn ang="0">
                <a:pos x="4" y="1"/>
              </a:cxn>
            </a:cxnLst>
            <a:rect l="0" t="0" r="r" b="b"/>
            <a:pathLst>
              <a:path w="4" h="5">
                <a:moveTo>
                  <a:pt x="4" y="1"/>
                </a:moveTo>
                <a:lnTo>
                  <a:pt x="2" y="5"/>
                </a:lnTo>
                <a:lnTo>
                  <a:pt x="0" y="4"/>
                </a:lnTo>
                <a:lnTo>
                  <a:pt x="0" y="3"/>
                </a:lnTo>
                <a:lnTo>
                  <a:pt x="2" y="0"/>
                </a:lnTo>
                <a:lnTo>
                  <a:pt x="4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31" name="Freeform 439"/>
          <p:cNvSpPr>
            <a:spLocks/>
          </p:cNvSpPr>
          <p:nvPr/>
        </p:nvSpPr>
        <p:spPr bwMode="auto">
          <a:xfrm>
            <a:off x="5321300" y="5137150"/>
            <a:ext cx="1588" cy="1588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2" y="7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4" y="4"/>
              </a:cxn>
            </a:cxnLst>
            <a:rect l="0" t="0" r="r" b="b"/>
            <a:pathLst>
              <a:path w="4" h="7">
                <a:moveTo>
                  <a:pt x="4" y="4"/>
                </a:moveTo>
                <a:lnTo>
                  <a:pt x="2" y="7"/>
                </a:ln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35" name="Freeform 443"/>
          <p:cNvSpPr>
            <a:spLocks/>
          </p:cNvSpPr>
          <p:nvPr/>
        </p:nvSpPr>
        <p:spPr bwMode="auto">
          <a:xfrm>
            <a:off x="5284788" y="5060950"/>
            <a:ext cx="6350" cy="11113"/>
          </a:xfrm>
          <a:custGeom>
            <a:avLst/>
            <a:gdLst/>
            <a:ahLst/>
            <a:cxnLst>
              <a:cxn ang="0">
                <a:pos x="10" y="29"/>
              </a:cxn>
              <a:cxn ang="0">
                <a:pos x="6" y="30"/>
              </a:cxn>
              <a:cxn ang="0">
                <a:pos x="0" y="1"/>
              </a:cxn>
              <a:cxn ang="0">
                <a:pos x="0" y="0"/>
              </a:cxn>
              <a:cxn ang="0">
                <a:pos x="5" y="0"/>
              </a:cxn>
              <a:cxn ang="0">
                <a:pos x="10" y="29"/>
              </a:cxn>
            </a:cxnLst>
            <a:rect l="0" t="0" r="r" b="b"/>
            <a:pathLst>
              <a:path w="10" h="30">
                <a:moveTo>
                  <a:pt x="10" y="29"/>
                </a:moveTo>
                <a:lnTo>
                  <a:pt x="6" y="30"/>
                </a:lnTo>
                <a:lnTo>
                  <a:pt x="0" y="1"/>
                </a:lnTo>
                <a:lnTo>
                  <a:pt x="0" y="0"/>
                </a:lnTo>
                <a:lnTo>
                  <a:pt x="5" y="0"/>
                </a:lnTo>
                <a:lnTo>
                  <a:pt x="10" y="2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36" name="Freeform 444"/>
          <p:cNvSpPr>
            <a:spLocks/>
          </p:cNvSpPr>
          <p:nvPr/>
        </p:nvSpPr>
        <p:spPr bwMode="auto">
          <a:xfrm>
            <a:off x="5280025" y="5037138"/>
            <a:ext cx="7938" cy="23812"/>
          </a:xfrm>
          <a:custGeom>
            <a:avLst/>
            <a:gdLst/>
            <a:ahLst/>
            <a:cxnLst>
              <a:cxn ang="0">
                <a:pos x="14" y="60"/>
              </a:cxn>
              <a:cxn ang="0">
                <a:pos x="9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4" y="60"/>
              </a:cxn>
            </a:cxnLst>
            <a:rect l="0" t="0" r="r" b="b"/>
            <a:pathLst>
              <a:path w="14" h="60">
                <a:moveTo>
                  <a:pt x="14" y="60"/>
                </a:moveTo>
                <a:lnTo>
                  <a:pt x="9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4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37" name="Freeform 445"/>
          <p:cNvSpPr>
            <a:spLocks/>
          </p:cNvSpPr>
          <p:nvPr/>
        </p:nvSpPr>
        <p:spPr bwMode="auto">
          <a:xfrm>
            <a:off x="5276850" y="5013325"/>
            <a:ext cx="6350" cy="23813"/>
          </a:xfrm>
          <a:custGeom>
            <a:avLst/>
            <a:gdLst/>
            <a:ahLst/>
            <a:cxnLst>
              <a:cxn ang="0">
                <a:pos x="11" y="60"/>
              </a:cxn>
              <a:cxn ang="0">
                <a:pos x="7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1" y="60"/>
              </a:cxn>
            </a:cxnLst>
            <a:rect l="0" t="0" r="r" b="b"/>
            <a:pathLst>
              <a:path w="11" h="60">
                <a:moveTo>
                  <a:pt x="11" y="60"/>
                </a:moveTo>
                <a:lnTo>
                  <a:pt x="7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0" name="Freeform 448"/>
          <p:cNvSpPr>
            <a:spLocks/>
          </p:cNvSpPr>
          <p:nvPr/>
        </p:nvSpPr>
        <p:spPr bwMode="auto">
          <a:xfrm>
            <a:off x="5272088" y="4979988"/>
            <a:ext cx="3175" cy="9525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3" y="27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7" y="27"/>
              </a:cxn>
            </a:cxnLst>
            <a:rect l="0" t="0" r="r" b="b"/>
            <a:pathLst>
              <a:path w="7" h="27">
                <a:moveTo>
                  <a:pt x="7" y="27"/>
                </a:moveTo>
                <a:lnTo>
                  <a:pt x="3" y="27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7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1" name="Freeform 449"/>
          <p:cNvSpPr>
            <a:spLocks/>
          </p:cNvSpPr>
          <p:nvPr/>
        </p:nvSpPr>
        <p:spPr bwMode="auto">
          <a:xfrm>
            <a:off x="5270500" y="4968875"/>
            <a:ext cx="3175" cy="11113"/>
          </a:xfrm>
          <a:custGeom>
            <a:avLst/>
            <a:gdLst/>
            <a:ahLst/>
            <a:cxnLst>
              <a:cxn ang="0">
                <a:pos x="8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8" y="27"/>
              </a:cxn>
            </a:cxnLst>
            <a:rect l="0" t="0" r="r" b="b"/>
            <a:pathLst>
              <a:path w="8" h="27">
                <a:moveTo>
                  <a:pt x="8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8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2" name="Freeform 450"/>
          <p:cNvSpPr>
            <a:spLocks/>
          </p:cNvSpPr>
          <p:nvPr/>
        </p:nvSpPr>
        <p:spPr bwMode="auto">
          <a:xfrm>
            <a:off x="5270500" y="4967288"/>
            <a:ext cx="1588" cy="1587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4" y="4"/>
              </a:cxn>
            </a:cxnLst>
            <a:rect l="0" t="0" r="r" b="b"/>
            <a:pathLst>
              <a:path w="4" h="4">
                <a:moveTo>
                  <a:pt x="4" y="4"/>
                </a:move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3" name="Freeform 451"/>
          <p:cNvSpPr>
            <a:spLocks/>
          </p:cNvSpPr>
          <p:nvPr/>
        </p:nvSpPr>
        <p:spPr bwMode="auto">
          <a:xfrm>
            <a:off x="5268913" y="4965700"/>
            <a:ext cx="3175" cy="1588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1" y="6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5" y="6"/>
              </a:cxn>
            </a:cxnLst>
            <a:rect l="0" t="0" r="r" b="b"/>
            <a:pathLst>
              <a:path w="5" h="6">
                <a:moveTo>
                  <a:pt x="5" y="6"/>
                </a:moveTo>
                <a:lnTo>
                  <a:pt x="1" y="6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5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4" name="Freeform 452"/>
          <p:cNvSpPr>
            <a:spLocks/>
          </p:cNvSpPr>
          <p:nvPr/>
        </p:nvSpPr>
        <p:spPr bwMode="auto">
          <a:xfrm>
            <a:off x="5267325" y="4959350"/>
            <a:ext cx="4763" cy="6350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3" y="14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7" y="14"/>
              </a:cxn>
            </a:cxnLst>
            <a:rect l="0" t="0" r="r" b="b"/>
            <a:pathLst>
              <a:path w="7" h="14">
                <a:moveTo>
                  <a:pt x="7" y="14"/>
                </a:moveTo>
                <a:lnTo>
                  <a:pt x="3" y="14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7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5" name="Freeform 453"/>
          <p:cNvSpPr>
            <a:spLocks/>
          </p:cNvSpPr>
          <p:nvPr/>
        </p:nvSpPr>
        <p:spPr bwMode="auto">
          <a:xfrm>
            <a:off x="5265738" y="4948238"/>
            <a:ext cx="4762" cy="11112"/>
          </a:xfrm>
          <a:custGeom>
            <a:avLst/>
            <a:gdLst/>
            <a:ahLst/>
            <a:cxnLst>
              <a:cxn ang="0">
                <a:pos x="9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9" y="27"/>
              </a:cxn>
            </a:cxnLst>
            <a:rect l="0" t="0" r="r" b="b"/>
            <a:pathLst>
              <a:path w="9" h="27">
                <a:moveTo>
                  <a:pt x="9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9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6" name="Freeform 454"/>
          <p:cNvSpPr>
            <a:spLocks/>
          </p:cNvSpPr>
          <p:nvPr/>
        </p:nvSpPr>
        <p:spPr bwMode="auto">
          <a:xfrm>
            <a:off x="5264150" y="4940300"/>
            <a:ext cx="3175" cy="7938"/>
          </a:xfrm>
          <a:custGeom>
            <a:avLst/>
            <a:gdLst/>
            <a:ahLst/>
            <a:cxnLst>
              <a:cxn ang="0">
                <a:pos x="7" y="20"/>
              </a:cxn>
              <a:cxn ang="0">
                <a:pos x="3" y="2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7" y="20"/>
              </a:cxn>
            </a:cxnLst>
            <a:rect l="0" t="0" r="r" b="b"/>
            <a:pathLst>
              <a:path w="7" h="20">
                <a:moveTo>
                  <a:pt x="7" y="20"/>
                </a:moveTo>
                <a:lnTo>
                  <a:pt x="3" y="2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7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49" name="Freeform 457"/>
          <p:cNvSpPr>
            <a:spLocks/>
          </p:cNvSpPr>
          <p:nvPr/>
        </p:nvSpPr>
        <p:spPr bwMode="auto">
          <a:xfrm>
            <a:off x="5257800" y="4894263"/>
            <a:ext cx="3175" cy="9525"/>
          </a:xfrm>
          <a:custGeom>
            <a:avLst/>
            <a:gdLst/>
            <a:ahLst/>
            <a:cxnLst>
              <a:cxn ang="0">
                <a:pos x="5" y="23"/>
              </a:cxn>
              <a:cxn ang="0">
                <a:pos x="1" y="23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5" y="23"/>
              </a:cxn>
            </a:cxnLst>
            <a:rect l="0" t="0" r="r" b="b"/>
            <a:pathLst>
              <a:path w="5" h="23">
                <a:moveTo>
                  <a:pt x="5" y="23"/>
                </a:moveTo>
                <a:lnTo>
                  <a:pt x="1" y="23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5" y="2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0" name="Freeform 458"/>
          <p:cNvSpPr>
            <a:spLocks/>
          </p:cNvSpPr>
          <p:nvPr/>
        </p:nvSpPr>
        <p:spPr bwMode="auto">
          <a:xfrm>
            <a:off x="5257800" y="4868863"/>
            <a:ext cx="4763" cy="25400"/>
          </a:xfrm>
          <a:custGeom>
            <a:avLst/>
            <a:gdLst/>
            <a:ahLst/>
            <a:cxnLst>
              <a:cxn ang="0">
                <a:pos x="4" y="63"/>
              </a:cxn>
              <a:cxn ang="0">
                <a:pos x="0" y="63"/>
              </a:cxn>
              <a:cxn ang="0">
                <a:pos x="5" y="1"/>
              </a:cxn>
              <a:cxn ang="0">
                <a:pos x="6" y="0"/>
              </a:cxn>
              <a:cxn ang="0">
                <a:pos x="9" y="2"/>
              </a:cxn>
              <a:cxn ang="0">
                <a:pos x="4" y="63"/>
              </a:cxn>
            </a:cxnLst>
            <a:rect l="0" t="0" r="r" b="b"/>
            <a:pathLst>
              <a:path w="9" h="63">
                <a:moveTo>
                  <a:pt x="4" y="63"/>
                </a:moveTo>
                <a:lnTo>
                  <a:pt x="0" y="63"/>
                </a:lnTo>
                <a:lnTo>
                  <a:pt x="5" y="1"/>
                </a:lnTo>
                <a:lnTo>
                  <a:pt x="6" y="0"/>
                </a:lnTo>
                <a:lnTo>
                  <a:pt x="9" y="2"/>
                </a:lnTo>
                <a:lnTo>
                  <a:pt x="4" y="6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2" name="Freeform 460"/>
          <p:cNvSpPr>
            <a:spLocks/>
          </p:cNvSpPr>
          <p:nvPr/>
        </p:nvSpPr>
        <p:spPr bwMode="auto">
          <a:xfrm>
            <a:off x="5265738" y="48625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1"/>
              </a:cxn>
              <a:cxn ang="0">
                <a:pos x="8" y="0"/>
              </a:cxn>
              <a:cxn ang="0">
                <a:pos x="11" y="2"/>
              </a:cxn>
              <a:cxn ang="0">
                <a:pos x="10" y="4"/>
              </a:cxn>
              <a:cxn ang="0">
                <a:pos x="1" y="6"/>
              </a:cxn>
            </a:cxnLst>
            <a:rect l="0" t="0" r="r" b="b"/>
            <a:pathLst>
              <a:path w="11" h="6">
                <a:moveTo>
                  <a:pt x="1" y="6"/>
                </a:moveTo>
                <a:lnTo>
                  <a:pt x="0" y="1"/>
                </a:lnTo>
                <a:lnTo>
                  <a:pt x="8" y="0"/>
                </a:lnTo>
                <a:lnTo>
                  <a:pt x="11" y="2"/>
                </a:lnTo>
                <a:lnTo>
                  <a:pt x="10" y="4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3" name="Freeform 461"/>
          <p:cNvSpPr>
            <a:spLocks/>
          </p:cNvSpPr>
          <p:nvPr/>
        </p:nvSpPr>
        <p:spPr bwMode="auto">
          <a:xfrm>
            <a:off x="5270500" y="4856163"/>
            <a:ext cx="4763" cy="7937"/>
          </a:xfrm>
          <a:custGeom>
            <a:avLst/>
            <a:gdLst/>
            <a:ahLst/>
            <a:cxnLst>
              <a:cxn ang="0">
                <a:pos x="3" y="20"/>
              </a:cxn>
              <a:cxn ang="0">
                <a:pos x="0" y="18"/>
              </a:cxn>
              <a:cxn ang="0">
                <a:pos x="6" y="0"/>
              </a:cxn>
              <a:cxn ang="0">
                <a:pos x="6" y="0"/>
              </a:cxn>
              <a:cxn ang="0">
                <a:pos x="9" y="3"/>
              </a:cxn>
              <a:cxn ang="0">
                <a:pos x="3" y="20"/>
              </a:cxn>
            </a:cxnLst>
            <a:rect l="0" t="0" r="r" b="b"/>
            <a:pathLst>
              <a:path w="9" h="20">
                <a:moveTo>
                  <a:pt x="3" y="20"/>
                </a:moveTo>
                <a:lnTo>
                  <a:pt x="0" y="18"/>
                </a:lnTo>
                <a:lnTo>
                  <a:pt x="6" y="0"/>
                </a:lnTo>
                <a:lnTo>
                  <a:pt x="6" y="0"/>
                </a:lnTo>
                <a:lnTo>
                  <a:pt x="9" y="3"/>
                </a:lnTo>
                <a:lnTo>
                  <a:pt x="3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4" name="Freeform 462"/>
          <p:cNvSpPr>
            <a:spLocks/>
          </p:cNvSpPr>
          <p:nvPr/>
        </p:nvSpPr>
        <p:spPr bwMode="auto">
          <a:xfrm>
            <a:off x="5273675" y="4854575"/>
            <a:ext cx="1588" cy="3175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2"/>
              </a:cxn>
              <a:cxn ang="0">
                <a:pos x="2" y="0"/>
              </a:cxn>
              <a:cxn ang="0">
                <a:pos x="5" y="2"/>
              </a:cxn>
              <a:cxn ang="0">
                <a:pos x="4" y="2"/>
              </a:cxn>
              <a:cxn ang="0">
                <a:pos x="3" y="5"/>
              </a:cxn>
            </a:cxnLst>
            <a:rect l="0" t="0" r="r" b="b"/>
            <a:pathLst>
              <a:path w="5" h="5">
                <a:moveTo>
                  <a:pt x="3" y="5"/>
                </a:moveTo>
                <a:lnTo>
                  <a:pt x="0" y="2"/>
                </a:lnTo>
                <a:lnTo>
                  <a:pt x="2" y="0"/>
                </a:lnTo>
                <a:lnTo>
                  <a:pt x="5" y="2"/>
                </a:lnTo>
                <a:lnTo>
                  <a:pt x="4" y="2"/>
                </a:lnTo>
                <a:lnTo>
                  <a:pt x="3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6" name="Freeform 464"/>
          <p:cNvSpPr>
            <a:spLocks/>
          </p:cNvSpPr>
          <p:nvPr/>
        </p:nvSpPr>
        <p:spPr bwMode="auto">
          <a:xfrm>
            <a:off x="5278438" y="4829175"/>
            <a:ext cx="7937" cy="11113"/>
          </a:xfrm>
          <a:custGeom>
            <a:avLst/>
            <a:gdLst/>
            <a:ahLst/>
            <a:cxnLst>
              <a:cxn ang="0">
                <a:pos x="3" y="25"/>
              </a:cxn>
              <a:cxn ang="0">
                <a:pos x="0" y="23"/>
              </a:cxn>
              <a:cxn ang="0">
                <a:pos x="11" y="1"/>
              </a:cxn>
              <a:cxn ang="0">
                <a:pos x="12" y="0"/>
              </a:cxn>
              <a:cxn ang="0">
                <a:pos x="13" y="5"/>
              </a:cxn>
              <a:cxn ang="0">
                <a:pos x="3" y="25"/>
              </a:cxn>
            </a:cxnLst>
            <a:rect l="0" t="0" r="r" b="b"/>
            <a:pathLst>
              <a:path w="13" h="25">
                <a:moveTo>
                  <a:pt x="3" y="25"/>
                </a:moveTo>
                <a:lnTo>
                  <a:pt x="0" y="23"/>
                </a:lnTo>
                <a:lnTo>
                  <a:pt x="11" y="1"/>
                </a:lnTo>
                <a:lnTo>
                  <a:pt x="12" y="0"/>
                </a:lnTo>
                <a:lnTo>
                  <a:pt x="13" y="5"/>
                </a:lnTo>
                <a:lnTo>
                  <a:pt x="3" y="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7" name="Freeform 465"/>
          <p:cNvSpPr>
            <a:spLocks/>
          </p:cNvSpPr>
          <p:nvPr/>
        </p:nvSpPr>
        <p:spPr bwMode="auto">
          <a:xfrm>
            <a:off x="5284788" y="4829175"/>
            <a:ext cx="3175" cy="3175"/>
          </a:xfrm>
          <a:custGeom>
            <a:avLst/>
            <a:gdLst/>
            <a:ahLst/>
            <a:cxnLst>
              <a:cxn ang="0">
                <a:pos x="1" y="5"/>
              </a:cxn>
              <a:cxn ang="0">
                <a:pos x="0" y="0"/>
              </a:cxn>
              <a:cxn ang="0">
                <a:pos x="2" y="0"/>
              </a:cxn>
              <a:cxn ang="0">
                <a:pos x="5" y="3"/>
              </a:cxn>
              <a:cxn ang="0">
                <a:pos x="5" y="4"/>
              </a:cxn>
              <a:cxn ang="0">
                <a:pos x="1" y="5"/>
              </a:cxn>
            </a:cxnLst>
            <a:rect l="0" t="0" r="r" b="b"/>
            <a:pathLst>
              <a:path w="5" h="5">
                <a:moveTo>
                  <a:pt x="1" y="5"/>
                </a:moveTo>
                <a:lnTo>
                  <a:pt x="0" y="0"/>
                </a:lnTo>
                <a:lnTo>
                  <a:pt x="2" y="0"/>
                </a:lnTo>
                <a:lnTo>
                  <a:pt x="5" y="3"/>
                </a:lnTo>
                <a:lnTo>
                  <a:pt x="5" y="4"/>
                </a:lnTo>
                <a:lnTo>
                  <a:pt x="1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8" name="Freeform 466"/>
          <p:cNvSpPr>
            <a:spLocks/>
          </p:cNvSpPr>
          <p:nvPr/>
        </p:nvSpPr>
        <p:spPr bwMode="auto">
          <a:xfrm>
            <a:off x="5286375" y="4824413"/>
            <a:ext cx="7938" cy="635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0" y="13"/>
              </a:cxn>
              <a:cxn ang="0">
                <a:pos x="12" y="0"/>
              </a:cxn>
              <a:cxn ang="0">
                <a:pos x="14" y="2"/>
              </a:cxn>
              <a:cxn ang="0">
                <a:pos x="14" y="2"/>
              </a:cxn>
              <a:cxn ang="0">
                <a:pos x="3" y="16"/>
              </a:cxn>
            </a:cxnLst>
            <a:rect l="0" t="0" r="r" b="b"/>
            <a:pathLst>
              <a:path w="14" h="16">
                <a:moveTo>
                  <a:pt x="3" y="16"/>
                </a:moveTo>
                <a:lnTo>
                  <a:pt x="0" y="13"/>
                </a:lnTo>
                <a:lnTo>
                  <a:pt x="12" y="0"/>
                </a:lnTo>
                <a:lnTo>
                  <a:pt x="14" y="2"/>
                </a:lnTo>
                <a:lnTo>
                  <a:pt x="14" y="2"/>
                </a:lnTo>
                <a:lnTo>
                  <a:pt x="3" y="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59" name="Freeform 467"/>
          <p:cNvSpPr>
            <a:spLocks/>
          </p:cNvSpPr>
          <p:nvPr/>
        </p:nvSpPr>
        <p:spPr bwMode="auto">
          <a:xfrm>
            <a:off x="5292725" y="4818063"/>
            <a:ext cx="6350" cy="7937"/>
          </a:xfrm>
          <a:custGeom>
            <a:avLst/>
            <a:gdLst/>
            <a:ahLst/>
            <a:cxnLst>
              <a:cxn ang="0">
                <a:pos x="2" y="17"/>
              </a:cxn>
              <a:cxn ang="0">
                <a:pos x="0" y="15"/>
              </a:cxn>
              <a:cxn ang="0">
                <a:pos x="9" y="0"/>
              </a:cxn>
              <a:cxn ang="0">
                <a:pos x="13" y="1"/>
              </a:cxn>
              <a:cxn ang="0">
                <a:pos x="12" y="3"/>
              </a:cxn>
              <a:cxn ang="0">
                <a:pos x="2" y="17"/>
              </a:cxn>
            </a:cxnLst>
            <a:rect l="0" t="0" r="r" b="b"/>
            <a:pathLst>
              <a:path w="13" h="17">
                <a:moveTo>
                  <a:pt x="2" y="17"/>
                </a:moveTo>
                <a:lnTo>
                  <a:pt x="0" y="15"/>
                </a:lnTo>
                <a:lnTo>
                  <a:pt x="9" y="0"/>
                </a:lnTo>
                <a:lnTo>
                  <a:pt x="13" y="1"/>
                </a:lnTo>
                <a:lnTo>
                  <a:pt x="12" y="3"/>
                </a:lnTo>
                <a:lnTo>
                  <a:pt x="2" y="1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60" name="Freeform 468"/>
          <p:cNvSpPr>
            <a:spLocks/>
          </p:cNvSpPr>
          <p:nvPr/>
        </p:nvSpPr>
        <p:spPr bwMode="auto">
          <a:xfrm>
            <a:off x="5297488" y="4813300"/>
            <a:ext cx="1587" cy="6350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0" y="13"/>
              </a:cxn>
              <a:cxn ang="0">
                <a:pos x="0" y="1"/>
              </a:cxn>
              <a:cxn ang="0">
                <a:pos x="1" y="0"/>
              </a:cxn>
              <a:cxn ang="0">
                <a:pos x="4" y="3"/>
              </a:cxn>
              <a:cxn ang="0">
                <a:pos x="4" y="14"/>
              </a:cxn>
            </a:cxnLst>
            <a:rect l="0" t="0" r="r" b="b"/>
            <a:pathLst>
              <a:path w="4" h="14">
                <a:moveTo>
                  <a:pt x="4" y="14"/>
                </a:moveTo>
                <a:lnTo>
                  <a:pt x="0" y="13"/>
                </a:lnTo>
                <a:lnTo>
                  <a:pt x="0" y="1"/>
                </a:lnTo>
                <a:lnTo>
                  <a:pt x="1" y="0"/>
                </a:lnTo>
                <a:lnTo>
                  <a:pt x="4" y="3"/>
                </a:lnTo>
                <a:lnTo>
                  <a:pt x="4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62" name="Freeform 470"/>
          <p:cNvSpPr>
            <a:spLocks/>
          </p:cNvSpPr>
          <p:nvPr/>
        </p:nvSpPr>
        <p:spPr bwMode="auto">
          <a:xfrm>
            <a:off x="5307013" y="4799013"/>
            <a:ext cx="3175" cy="3175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0" y="6"/>
              </a:cxn>
              <a:cxn ang="0">
                <a:pos x="6" y="2"/>
              </a:cxn>
              <a:cxn ang="0">
                <a:pos x="7" y="0"/>
              </a:cxn>
              <a:cxn ang="0">
                <a:pos x="8" y="6"/>
              </a:cxn>
              <a:cxn ang="0">
                <a:pos x="3" y="8"/>
              </a:cxn>
            </a:cxnLst>
            <a:rect l="0" t="0" r="r" b="b"/>
            <a:pathLst>
              <a:path w="8" h="8">
                <a:moveTo>
                  <a:pt x="3" y="8"/>
                </a:moveTo>
                <a:lnTo>
                  <a:pt x="0" y="6"/>
                </a:lnTo>
                <a:lnTo>
                  <a:pt x="6" y="2"/>
                </a:lnTo>
                <a:lnTo>
                  <a:pt x="7" y="0"/>
                </a:lnTo>
                <a:lnTo>
                  <a:pt x="8" y="6"/>
                </a:lnTo>
                <a:lnTo>
                  <a:pt x="3" y="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63" name="Freeform 471"/>
          <p:cNvSpPr>
            <a:spLocks/>
          </p:cNvSpPr>
          <p:nvPr/>
        </p:nvSpPr>
        <p:spPr bwMode="auto">
          <a:xfrm>
            <a:off x="5310188" y="47990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0"/>
              </a:cxn>
              <a:cxn ang="0">
                <a:pos x="11" y="0"/>
              </a:cxn>
              <a:cxn ang="0">
                <a:pos x="12" y="2"/>
              </a:cxn>
              <a:cxn ang="0">
                <a:pos x="11" y="6"/>
              </a:cxn>
              <a:cxn ang="0">
                <a:pos x="1" y="6"/>
              </a:cxn>
            </a:cxnLst>
            <a:rect l="0" t="0" r="r" b="b"/>
            <a:pathLst>
              <a:path w="12" h="6">
                <a:moveTo>
                  <a:pt x="1" y="6"/>
                </a:moveTo>
                <a:lnTo>
                  <a:pt x="0" y="0"/>
                </a:lnTo>
                <a:lnTo>
                  <a:pt x="11" y="0"/>
                </a:lnTo>
                <a:lnTo>
                  <a:pt x="12" y="2"/>
                </a:lnTo>
                <a:lnTo>
                  <a:pt x="11" y="6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66" name="Freeform 474"/>
          <p:cNvSpPr>
            <a:spLocks/>
          </p:cNvSpPr>
          <p:nvPr/>
        </p:nvSpPr>
        <p:spPr bwMode="auto">
          <a:xfrm>
            <a:off x="5394325" y="4843463"/>
            <a:ext cx="3175" cy="7937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0"/>
              </a:cxn>
              <a:cxn ang="0">
                <a:pos x="8" y="19"/>
              </a:cxn>
              <a:cxn ang="0">
                <a:pos x="8" y="19"/>
              </a:cxn>
              <a:cxn ang="0">
                <a:pos x="4" y="20"/>
              </a:cxn>
              <a:cxn ang="0">
                <a:pos x="0" y="2"/>
              </a:cxn>
            </a:cxnLst>
            <a:rect l="0" t="0" r="r" b="b"/>
            <a:pathLst>
              <a:path w="8" h="20">
                <a:moveTo>
                  <a:pt x="0" y="2"/>
                </a:moveTo>
                <a:lnTo>
                  <a:pt x="3" y="0"/>
                </a:lnTo>
                <a:lnTo>
                  <a:pt x="8" y="19"/>
                </a:lnTo>
                <a:lnTo>
                  <a:pt x="8" y="19"/>
                </a:lnTo>
                <a:lnTo>
                  <a:pt x="4" y="20"/>
                </a:lnTo>
                <a:lnTo>
                  <a:pt x="0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0" name="Freeform 478"/>
          <p:cNvSpPr>
            <a:spLocks/>
          </p:cNvSpPr>
          <p:nvPr/>
        </p:nvSpPr>
        <p:spPr bwMode="auto">
          <a:xfrm>
            <a:off x="5405438" y="4884738"/>
            <a:ext cx="3175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43"/>
              </a:cxn>
              <a:cxn ang="0">
                <a:pos x="1" y="43"/>
              </a:cxn>
              <a:cxn ang="0">
                <a:pos x="1" y="43"/>
              </a:cxn>
              <a:cxn ang="0">
                <a:pos x="0" y="0"/>
              </a:cxn>
            </a:cxnLst>
            <a:rect l="0" t="0" r="r" b="b"/>
            <a:pathLst>
              <a:path w="5" h="43">
                <a:moveTo>
                  <a:pt x="0" y="0"/>
                </a:moveTo>
                <a:lnTo>
                  <a:pt x="4" y="0"/>
                </a:lnTo>
                <a:lnTo>
                  <a:pt x="5" y="43"/>
                </a:lnTo>
                <a:lnTo>
                  <a:pt x="1" y="43"/>
                </a:lnTo>
                <a:lnTo>
                  <a:pt x="1" y="4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2" name="Freeform 480"/>
          <p:cNvSpPr>
            <a:spLocks/>
          </p:cNvSpPr>
          <p:nvPr/>
        </p:nvSpPr>
        <p:spPr bwMode="auto">
          <a:xfrm>
            <a:off x="5432425" y="5053013"/>
            <a:ext cx="317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4"/>
              </a:cxn>
              <a:cxn ang="0">
                <a:pos x="8" y="34"/>
              </a:cxn>
              <a:cxn ang="0">
                <a:pos x="4" y="34"/>
              </a:cxn>
              <a:cxn ang="0">
                <a:pos x="0" y="0"/>
              </a:cxn>
            </a:cxnLst>
            <a:rect l="0" t="0" r="r" b="b"/>
            <a:pathLst>
              <a:path w="8" h="34">
                <a:moveTo>
                  <a:pt x="0" y="0"/>
                </a:moveTo>
                <a:lnTo>
                  <a:pt x="4" y="0"/>
                </a:lnTo>
                <a:lnTo>
                  <a:pt x="8" y="34"/>
                </a:lnTo>
                <a:lnTo>
                  <a:pt x="8" y="34"/>
                </a:lnTo>
                <a:lnTo>
                  <a:pt x="4" y="3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3" name="Freeform 481"/>
          <p:cNvSpPr>
            <a:spLocks/>
          </p:cNvSpPr>
          <p:nvPr/>
        </p:nvSpPr>
        <p:spPr bwMode="auto">
          <a:xfrm>
            <a:off x="5434013" y="5067300"/>
            <a:ext cx="4762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6"/>
              </a:cxn>
              <a:cxn ang="0">
                <a:pos x="8" y="36"/>
              </a:cxn>
              <a:cxn ang="0">
                <a:pos x="4" y="36"/>
              </a:cxn>
              <a:cxn ang="0">
                <a:pos x="0" y="0"/>
              </a:cxn>
            </a:cxnLst>
            <a:rect l="0" t="0" r="r" b="b"/>
            <a:pathLst>
              <a:path w="8" h="36">
                <a:moveTo>
                  <a:pt x="0" y="0"/>
                </a:moveTo>
                <a:lnTo>
                  <a:pt x="4" y="0"/>
                </a:lnTo>
                <a:lnTo>
                  <a:pt x="8" y="36"/>
                </a:lnTo>
                <a:lnTo>
                  <a:pt x="8" y="36"/>
                </a:lnTo>
                <a:lnTo>
                  <a:pt x="4" y="3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4" name="Freeform 482"/>
          <p:cNvSpPr>
            <a:spLocks/>
          </p:cNvSpPr>
          <p:nvPr/>
        </p:nvSpPr>
        <p:spPr bwMode="auto">
          <a:xfrm>
            <a:off x="5435600" y="5081588"/>
            <a:ext cx="476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7" y="35"/>
              </a:cxn>
              <a:cxn ang="0">
                <a:pos x="7" y="35"/>
              </a:cxn>
              <a:cxn ang="0">
                <a:pos x="3" y="35"/>
              </a:cxn>
              <a:cxn ang="0">
                <a:pos x="0" y="0"/>
              </a:cxn>
            </a:cxnLst>
            <a:rect l="0" t="0" r="r" b="b"/>
            <a:pathLst>
              <a:path w="7" h="35">
                <a:moveTo>
                  <a:pt x="0" y="0"/>
                </a:moveTo>
                <a:lnTo>
                  <a:pt x="4" y="0"/>
                </a:lnTo>
                <a:lnTo>
                  <a:pt x="7" y="35"/>
                </a:lnTo>
                <a:lnTo>
                  <a:pt x="7" y="35"/>
                </a:lnTo>
                <a:lnTo>
                  <a:pt x="3" y="3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7" name="Freeform 485"/>
          <p:cNvSpPr>
            <a:spLocks/>
          </p:cNvSpPr>
          <p:nvPr/>
        </p:nvSpPr>
        <p:spPr bwMode="auto">
          <a:xfrm>
            <a:off x="5430838" y="5121275"/>
            <a:ext cx="4762" cy="63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9" y="3"/>
              </a:cxn>
              <a:cxn ang="0">
                <a:pos x="3" y="13"/>
              </a:cxn>
              <a:cxn ang="0">
                <a:pos x="1" y="14"/>
              </a:cxn>
              <a:cxn ang="0">
                <a:pos x="0" y="9"/>
              </a:cxn>
              <a:cxn ang="0">
                <a:pos x="6" y="0"/>
              </a:cxn>
            </a:cxnLst>
            <a:rect l="0" t="0" r="r" b="b"/>
            <a:pathLst>
              <a:path w="9" h="14">
                <a:moveTo>
                  <a:pt x="6" y="0"/>
                </a:moveTo>
                <a:lnTo>
                  <a:pt x="9" y="3"/>
                </a:lnTo>
                <a:lnTo>
                  <a:pt x="3" y="13"/>
                </a:lnTo>
                <a:lnTo>
                  <a:pt x="1" y="14"/>
                </a:lnTo>
                <a:lnTo>
                  <a:pt x="0" y="9"/>
                </a:lnTo>
                <a:lnTo>
                  <a:pt x="6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8" name="Freeform 486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3" y="5"/>
              </a:cxn>
              <a:cxn ang="0">
                <a:pos x="1" y="5"/>
              </a:cxn>
              <a:cxn ang="0">
                <a:pos x="1" y="3"/>
              </a:cxn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3" h="5">
                <a:moveTo>
                  <a:pt x="2" y="0"/>
                </a:moveTo>
                <a:lnTo>
                  <a:pt x="3" y="5"/>
                </a:lnTo>
                <a:lnTo>
                  <a:pt x="1" y="5"/>
                </a:lnTo>
                <a:lnTo>
                  <a:pt x="1" y="3"/>
                </a:lnTo>
                <a:lnTo>
                  <a:pt x="0" y="1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79" name="Freeform 487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" y="2"/>
              </a:cxn>
              <a:cxn ang="0">
                <a:pos x="3" y="3"/>
              </a:cxn>
              <a:cxn ang="0">
                <a:pos x="2" y="4"/>
              </a:cxn>
              <a:cxn ang="0">
                <a:pos x="2" y="4"/>
              </a:cxn>
              <a:cxn ang="0">
                <a:pos x="0" y="2"/>
              </a:cxn>
              <a:cxn ang="0">
                <a:pos x="1" y="0"/>
              </a:cxn>
            </a:cxnLst>
            <a:rect l="0" t="0" r="r" b="b"/>
            <a:pathLst>
              <a:path w="3" h="4">
                <a:moveTo>
                  <a:pt x="1" y="0"/>
                </a:moveTo>
                <a:lnTo>
                  <a:pt x="2" y="2"/>
                </a:lnTo>
                <a:lnTo>
                  <a:pt x="3" y="3"/>
                </a:ln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0" name="Freeform 488"/>
          <p:cNvSpPr>
            <a:spLocks/>
          </p:cNvSpPr>
          <p:nvPr/>
        </p:nvSpPr>
        <p:spPr bwMode="auto">
          <a:xfrm>
            <a:off x="5427663" y="5126038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2"/>
              </a:cxn>
              <a:cxn ang="0">
                <a:pos x="3" y="4"/>
              </a:cxn>
              <a:cxn ang="0">
                <a:pos x="2" y="2"/>
              </a:cxn>
              <a:cxn ang="0">
                <a:pos x="0" y="2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4" h="4">
                <a:moveTo>
                  <a:pt x="2" y="0"/>
                </a:moveTo>
                <a:lnTo>
                  <a:pt x="4" y="2"/>
                </a:lnTo>
                <a:lnTo>
                  <a:pt x="3" y="4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1" name="Freeform 489"/>
          <p:cNvSpPr>
            <a:spLocks/>
          </p:cNvSpPr>
          <p:nvPr/>
        </p:nvSpPr>
        <p:spPr bwMode="auto">
          <a:xfrm>
            <a:off x="5427663" y="51276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4" y="0"/>
              </a:cxn>
              <a:cxn ang="0">
                <a:pos x="4" y="3"/>
              </a:cxn>
              <a:cxn ang="0">
                <a:pos x="3" y="4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4" y="3"/>
                </a:lnTo>
                <a:lnTo>
                  <a:pt x="3" y="4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4" name="Freeform 492"/>
          <p:cNvSpPr>
            <a:spLocks/>
          </p:cNvSpPr>
          <p:nvPr/>
        </p:nvSpPr>
        <p:spPr bwMode="auto">
          <a:xfrm>
            <a:off x="5410200" y="5164138"/>
            <a:ext cx="158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25"/>
              </a:cxn>
              <a:cxn ang="0">
                <a:pos x="0" y="25"/>
              </a:cxn>
              <a:cxn ang="0">
                <a:pos x="0" y="25"/>
              </a:cxn>
              <a:cxn ang="0">
                <a:pos x="0" y="0"/>
              </a:cxn>
            </a:cxnLst>
            <a:rect l="0" t="0" r="r" b="b"/>
            <a:pathLst>
              <a:path w="4" h="25">
                <a:moveTo>
                  <a:pt x="0" y="0"/>
                </a:moveTo>
                <a:lnTo>
                  <a:pt x="4" y="0"/>
                </a:lnTo>
                <a:lnTo>
                  <a:pt x="4" y="25"/>
                </a:lnTo>
                <a:lnTo>
                  <a:pt x="0" y="25"/>
                </a:lnTo>
                <a:lnTo>
                  <a:pt x="0" y="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5" name="Freeform 493"/>
          <p:cNvSpPr>
            <a:spLocks/>
          </p:cNvSpPr>
          <p:nvPr/>
        </p:nvSpPr>
        <p:spPr bwMode="auto">
          <a:xfrm>
            <a:off x="5410200" y="5173663"/>
            <a:ext cx="317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24"/>
              </a:cxn>
              <a:cxn ang="0">
                <a:pos x="1" y="25"/>
              </a:cxn>
              <a:cxn ang="0">
                <a:pos x="1" y="24"/>
              </a:cxn>
              <a:cxn ang="0">
                <a:pos x="0" y="0"/>
              </a:cxn>
            </a:cxnLst>
            <a:rect l="0" t="0" r="r" b="b"/>
            <a:pathLst>
              <a:path w="5" h="25">
                <a:moveTo>
                  <a:pt x="0" y="0"/>
                </a:moveTo>
                <a:lnTo>
                  <a:pt x="4" y="0"/>
                </a:lnTo>
                <a:lnTo>
                  <a:pt x="5" y="24"/>
                </a:lnTo>
                <a:lnTo>
                  <a:pt x="1" y="25"/>
                </a:lnTo>
                <a:lnTo>
                  <a:pt x="1" y="2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7" name="Freeform 495"/>
          <p:cNvSpPr>
            <a:spLocks/>
          </p:cNvSpPr>
          <p:nvPr/>
        </p:nvSpPr>
        <p:spPr bwMode="auto">
          <a:xfrm>
            <a:off x="5422900" y="5227638"/>
            <a:ext cx="317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32"/>
              </a:cxn>
              <a:cxn ang="0">
                <a:pos x="5" y="32"/>
              </a:cxn>
              <a:cxn ang="0">
                <a:pos x="1" y="32"/>
              </a:cxn>
              <a:cxn ang="0">
                <a:pos x="0" y="0"/>
              </a:cxn>
            </a:cxnLst>
            <a:rect l="0" t="0" r="r" b="b"/>
            <a:pathLst>
              <a:path w="5" h="32">
                <a:moveTo>
                  <a:pt x="0" y="0"/>
                </a:moveTo>
                <a:lnTo>
                  <a:pt x="4" y="0"/>
                </a:lnTo>
                <a:lnTo>
                  <a:pt x="5" y="32"/>
                </a:lnTo>
                <a:lnTo>
                  <a:pt x="5" y="32"/>
                </a:lnTo>
                <a:lnTo>
                  <a:pt x="1" y="3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8" name="Freeform 496"/>
          <p:cNvSpPr>
            <a:spLocks/>
          </p:cNvSpPr>
          <p:nvPr/>
        </p:nvSpPr>
        <p:spPr bwMode="auto">
          <a:xfrm>
            <a:off x="5422900" y="5238750"/>
            <a:ext cx="3175" cy="2698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68"/>
              </a:cxn>
              <a:cxn ang="0">
                <a:pos x="4" y="68"/>
              </a:cxn>
              <a:cxn ang="0">
                <a:pos x="0" y="68"/>
              </a:cxn>
              <a:cxn ang="0">
                <a:pos x="1" y="0"/>
              </a:cxn>
            </a:cxnLst>
            <a:rect l="0" t="0" r="r" b="b"/>
            <a:pathLst>
              <a:path w="5" h="68">
                <a:moveTo>
                  <a:pt x="1" y="0"/>
                </a:moveTo>
                <a:lnTo>
                  <a:pt x="5" y="0"/>
                </a:lnTo>
                <a:lnTo>
                  <a:pt x="4" y="68"/>
                </a:lnTo>
                <a:lnTo>
                  <a:pt x="4" y="68"/>
                </a:lnTo>
                <a:lnTo>
                  <a:pt x="0" y="68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89" name="Freeform 497"/>
          <p:cNvSpPr>
            <a:spLocks/>
          </p:cNvSpPr>
          <p:nvPr/>
        </p:nvSpPr>
        <p:spPr bwMode="auto">
          <a:xfrm>
            <a:off x="5418138" y="5265738"/>
            <a:ext cx="6350" cy="4762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2" y="0"/>
              </a:cxn>
              <a:cxn ang="0">
                <a:pos x="4" y="115"/>
              </a:cxn>
              <a:cxn ang="0">
                <a:pos x="4" y="116"/>
              </a:cxn>
              <a:cxn ang="0">
                <a:pos x="0" y="115"/>
              </a:cxn>
              <a:cxn ang="0">
                <a:pos x="8" y="0"/>
              </a:cxn>
            </a:cxnLst>
            <a:rect l="0" t="0" r="r" b="b"/>
            <a:pathLst>
              <a:path w="12" h="116">
                <a:moveTo>
                  <a:pt x="8" y="0"/>
                </a:moveTo>
                <a:lnTo>
                  <a:pt x="12" y="0"/>
                </a:lnTo>
                <a:lnTo>
                  <a:pt x="4" y="115"/>
                </a:lnTo>
                <a:lnTo>
                  <a:pt x="4" y="116"/>
                </a:lnTo>
                <a:lnTo>
                  <a:pt x="0" y="115"/>
                </a:lnTo>
                <a:lnTo>
                  <a:pt x="8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1" name="Freeform 499"/>
          <p:cNvSpPr>
            <a:spLocks/>
          </p:cNvSpPr>
          <p:nvPr/>
        </p:nvSpPr>
        <p:spPr bwMode="auto">
          <a:xfrm>
            <a:off x="5410200" y="5340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5"/>
              </a:cxn>
              <a:cxn ang="0">
                <a:pos x="4" y="6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4" h="6">
                <a:moveTo>
                  <a:pt x="0" y="0"/>
                </a:moveTo>
                <a:lnTo>
                  <a:pt x="4" y="0"/>
                </a:lnTo>
                <a:lnTo>
                  <a:pt x="4" y="5"/>
                </a:lnTo>
                <a:lnTo>
                  <a:pt x="4" y="6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2" name="Freeform 500"/>
          <p:cNvSpPr>
            <a:spLocks/>
          </p:cNvSpPr>
          <p:nvPr/>
        </p:nvSpPr>
        <p:spPr bwMode="auto">
          <a:xfrm>
            <a:off x="5410200" y="53435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3" y="5"/>
              </a:cxn>
              <a:cxn ang="0">
                <a:pos x="1" y="7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4" h="7">
                <a:moveTo>
                  <a:pt x="0" y="0"/>
                </a:moveTo>
                <a:lnTo>
                  <a:pt x="4" y="1"/>
                </a:lnTo>
                <a:lnTo>
                  <a:pt x="3" y="5"/>
                </a:lnTo>
                <a:lnTo>
                  <a:pt x="1" y="7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3" name="Freeform 501"/>
          <p:cNvSpPr>
            <a:spLocks/>
          </p:cNvSpPr>
          <p:nvPr/>
        </p:nvSpPr>
        <p:spPr bwMode="auto">
          <a:xfrm>
            <a:off x="5402263" y="5343525"/>
            <a:ext cx="9525" cy="3175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8" y="4"/>
              </a:cxn>
              <a:cxn ang="0">
                <a:pos x="3" y="8"/>
              </a:cxn>
              <a:cxn ang="0">
                <a:pos x="0" y="4"/>
              </a:cxn>
              <a:cxn ang="0">
                <a:pos x="2" y="2"/>
              </a:cxn>
              <a:cxn ang="0">
                <a:pos x="17" y="0"/>
              </a:cxn>
            </a:cxnLst>
            <a:rect l="0" t="0" r="r" b="b"/>
            <a:pathLst>
              <a:path w="18" h="8">
                <a:moveTo>
                  <a:pt x="17" y="0"/>
                </a:moveTo>
                <a:lnTo>
                  <a:pt x="18" y="4"/>
                </a:lnTo>
                <a:lnTo>
                  <a:pt x="3" y="8"/>
                </a:lnTo>
                <a:lnTo>
                  <a:pt x="0" y="4"/>
                </a:lnTo>
                <a:lnTo>
                  <a:pt x="2" y="2"/>
                </a:lnTo>
                <a:lnTo>
                  <a:pt x="17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4" name="Freeform 502"/>
          <p:cNvSpPr>
            <a:spLocks/>
          </p:cNvSpPr>
          <p:nvPr/>
        </p:nvSpPr>
        <p:spPr bwMode="auto">
          <a:xfrm>
            <a:off x="5400675" y="5345113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4"/>
              </a:cxn>
              <a:cxn ang="0">
                <a:pos x="2" y="4"/>
              </a:cxn>
              <a:cxn ang="0">
                <a:pos x="0" y="1"/>
              </a:cxn>
              <a:cxn ang="0">
                <a:pos x="0" y="1"/>
              </a:cxn>
              <a:cxn ang="0">
                <a:pos x="2" y="0"/>
              </a:cxn>
            </a:cxnLst>
            <a:rect l="0" t="0" r="r" b="b"/>
            <a:pathLst>
              <a:path w="5" h="4">
                <a:moveTo>
                  <a:pt x="2" y="0"/>
                </a:moveTo>
                <a:lnTo>
                  <a:pt x="5" y="4"/>
                </a:lnTo>
                <a:lnTo>
                  <a:pt x="2" y="4"/>
                </a:lnTo>
                <a:lnTo>
                  <a:pt x="0" y="1"/>
                </a:lnTo>
                <a:lnTo>
                  <a:pt x="0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5" name="Freeform 503"/>
          <p:cNvSpPr>
            <a:spLocks/>
          </p:cNvSpPr>
          <p:nvPr/>
        </p:nvSpPr>
        <p:spPr bwMode="auto">
          <a:xfrm>
            <a:off x="5399088" y="5346700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3"/>
              </a:cxn>
              <a:cxn ang="0">
                <a:pos x="4" y="5"/>
              </a:cxn>
              <a:cxn ang="0">
                <a:pos x="0" y="4"/>
              </a:cxn>
              <a:cxn ang="0">
                <a:pos x="1" y="3"/>
              </a:cxn>
              <a:cxn ang="0">
                <a:pos x="2" y="0"/>
              </a:cxn>
            </a:cxnLst>
            <a:rect l="0" t="0" r="r" b="b"/>
            <a:pathLst>
              <a:path w="4" h="5">
                <a:moveTo>
                  <a:pt x="2" y="0"/>
                </a:moveTo>
                <a:lnTo>
                  <a:pt x="4" y="3"/>
                </a:lnTo>
                <a:lnTo>
                  <a:pt x="4" y="5"/>
                </a:lnTo>
                <a:lnTo>
                  <a:pt x="0" y="4"/>
                </a:lnTo>
                <a:lnTo>
                  <a:pt x="1" y="3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6" name="Freeform 504"/>
          <p:cNvSpPr>
            <a:spLocks/>
          </p:cNvSpPr>
          <p:nvPr/>
        </p:nvSpPr>
        <p:spPr bwMode="auto">
          <a:xfrm>
            <a:off x="5399088" y="5348288"/>
            <a:ext cx="317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4" y="11"/>
              </a:cxn>
              <a:cxn ang="0">
                <a:pos x="2" y="13"/>
              </a:cxn>
              <a:cxn ang="0">
                <a:pos x="0" y="9"/>
              </a:cxn>
              <a:cxn ang="0">
                <a:pos x="0" y="0"/>
              </a:cxn>
            </a:cxnLst>
            <a:rect l="0" t="0" r="r" b="b"/>
            <a:pathLst>
              <a:path w="4" h="13">
                <a:moveTo>
                  <a:pt x="0" y="0"/>
                </a:moveTo>
                <a:lnTo>
                  <a:pt x="4" y="1"/>
                </a:lnTo>
                <a:lnTo>
                  <a:pt x="4" y="11"/>
                </a:lnTo>
                <a:lnTo>
                  <a:pt x="2" y="13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498" name="Freeform 506"/>
          <p:cNvSpPr>
            <a:spLocks/>
          </p:cNvSpPr>
          <p:nvPr/>
        </p:nvSpPr>
        <p:spPr bwMode="auto">
          <a:xfrm>
            <a:off x="5373688" y="5353050"/>
            <a:ext cx="3175" cy="3175"/>
          </a:xfrm>
          <a:custGeom>
            <a:avLst/>
            <a:gdLst/>
            <a:ahLst/>
            <a:cxnLst>
              <a:cxn ang="0">
                <a:pos x="5" y="1"/>
              </a:cxn>
              <a:cxn ang="0">
                <a:pos x="4" y="6"/>
              </a:cxn>
              <a:cxn ang="0">
                <a:pos x="0" y="4"/>
              </a:cxn>
              <a:cxn ang="0">
                <a:pos x="0" y="2"/>
              </a:cxn>
              <a:cxn ang="0">
                <a:pos x="2" y="0"/>
              </a:cxn>
              <a:cxn ang="0">
                <a:pos x="5" y="1"/>
              </a:cxn>
            </a:cxnLst>
            <a:rect l="0" t="0" r="r" b="b"/>
            <a:pathLst>
              <a:path w="5" h="6">
                <a:moveTo>
                  <a:pt x="5" y="1"/>
                </a:moveTo>
                <a:lnTo>
                  <a:pt x="4" y="6"/>
                </a:lnTo>
                <a:lnTo>
                  <a:pt x="0" y="4"/>
                </a:lnTo>
                <a:lnTo>
                  <a:pt x="0" y="2"/>
                </a:lnTo>
                <a:lnTo>
                  <a:pt x="2" y="0"/>
                </a:lnTo>
                <a:lnTo>
                  <a:pt x="5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85500" name="Freeform 508"/>
          <p:cNvSpPr>
            <a:spLocks/>
          </p:cNvSpPr>
          <p:nvPr/>
        </p:nvSpPr>
        <p:spPr bwMode="auto">
          <a:xfrm>
            <a:off x="5345113" y="5318125"/>
            <a:ext cx="4762" cy="7938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4" y="22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8" y="19"/>
              </a:cxn>
            </a:cxnLst>
            <a:rect l="0" t="0" r="r" b="b"/>
            <a:pathLst>
              <a:path w="8" h="22">
                <a:moveTo>
                  <a:pt x="8" y="19"/>
                </a:moveTo>
                <a:lnTo>
                  <a:pt x="4" y="22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540" y="2060848"/>
            <a:ext cx="8140462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6292180" cy="392088"/>
          </a:xfrm>
          <a:noFill/>
          <a:ln/>
        </p:spPr>
        <p:txBody>
          <a:bodyPr/>
          <a:lstStyle/>
          <a:p>
            <a:r>
              <a:rPr lang="en-US" dirty="0"/>
              <a:t>Understanding Octal Numbers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448780"/>
            <a:ext cx="8420100" cy="3336925"/>
          </a:xfrm>
          <a:noFill/>
          <a:ln/>
        </p:spPr>
        <p:txBody>
          <a:bodyPr/>
          <a:lstStyle/>
          <a:p>
            <a:pPr marL="457200" indent="-457200"/>
            <a:r>
              <a:rPr lang="en-US" dirty="0"/>
              <a:t>Octal numbers are made of octal digits: (0,1,2,3,4,5,6,7)</a:t>
            </a:r>
          </a:p>
          <a:p>
            <a:pPr marL="457200" indent="-457200"/>
            <a:r>
              <a:rPr lang="en-US" dirty="0"/>
              <a:t>How many items does an octal number represent?</a:t>
            </a:r>
          </a:p>
          <a:p>
            <a:pPr marL="838200" lvl="1" indent="-342900"/>
            <a:r>
              <a:rPr lang="en-US" dirty="0"/>
              <a:t>(4536)</a:t>
            </a:r>
            <a:r>
              <a:rPr lang="en-US" baseline="-25000" dirty="0"/>
              <a:t>8</a:t>
            </a:r>
            <a:r>
              <a:rPr lang="en-US" dirty="0"/>
              <a:t> = 4x8</a:t>
            </a:r>
            <a:r>
              <a:rPr lang="en-US" baseline="30000" dirty="0"/>
              <a:t>3</a:t>
            </a:r>
            <a:r>
              <a:rPr lang="en-US" dirty="0"/>
              <a:t> + 5x8</a:t>
            </a:r>
            <a:r>
              <a:rPr lang="en-US" baseline="30000" dirty="0"/>
              <a:t>2 + </a:t>
            </a:r>
            <a:r>
              <a:rPr lang="en-US" dirty="0"/>
              <a:t>3x8</a:t>
            </a:r>
            <a:r>
              <a:rPr lang="en-US" baseline="30000" dirty="0"/>
              <a:t>1 + </a:t>
            </a:r>
            <a:r>
              <a:rPr lang="en-US" dirty="0"/>
              <a:t>6x8</a:t>
            </a:r>
            <a:r>
              <a:rPr lang="en-US" baseline="30000" dirty="0"/>
              <a:t>0 </a:t>
            </a:r>
            <a:r>
              <a:rPr lang="en-US" dirty="0"/>
              <a:t>= (1362)</a:t>
            </a:r>
            <a:r>
              <a:rPr lang="en-US" baseline="-25000" dirty="0"/>
              <a:t>10</a:t>
            </a:r>
            <a:r>
              <a:rPr lang="en-US" dirty="0"/>
              <a:t> </a:t>
            </a:r>
          </a:p>
          <a:p>
            <a:pPr marL="457200" indent="-457200"/>
            <a:r>
              <a:rPr lang="en-US" dirty="0"/>
              <a:t>What about fractions?</a:t>
            </a:r>
          </a:p>
          <a:p>
            <a:pPr marL="838200" lvl="1" indent="-342900"/>
            <a:r>
              <a:rPr lang="en-US" dirty="0"/>
              <a:t>(465.27)</a:t>
            </a:r>
            <a:r>
              <a:rPr lang="en-US" baseline="-25000" dirty="0"/>
              <a:t>8</a:t>
            </a:r>
            <a:r>
              <a:rPr lang="en-US" dirty="0"/>
              <a:t> = 4x8</a:t>
            </a:r>
            <a:r>
              <a:rPr lang="en-US" baseline="30000" dirty="0"/>
              <a:t>2 + </a:t>
            </a:r>
            <a:r>
              <a:rPr lang="en-US" dirty="0"/>
              <a:t>6x8</a:t>
            </a:r>
            <a:r>
              <a:rPr lang="en-US" baseline="30000" dirty="0"/>
              <a:t>1 + </a:t>
            </a:r>
            <a:r>
              <a:rPr lang="en-US" dirty="0"/>
              <a:t>5x8</a:t>
            </a:r>
            <a:r>
              <a:rPr lang="en-US" baseline="30000" dirty="0"/>
              <a:t>0</a:t>
            </a:r>
            <a:r>
              <a:rPr lang="en-US" dirty="0"/>
              <a:t> + 2x8</a:t>
            </a:r>
            <a:r>
              <a:rPr lang="en-US" baseline="30000" dirty="0"/>
              <a:t>-1 + </a:t>
            </a:r>
            <a:r>
              <a:rPr lang="en-US" dirty="0"/>
              <a:t>7x8</a:t>
            </a:r>
            <a:r>
              <a:rPr lang="en-US" baseline="30000" dirty="0"/>
              <a:t>-2</a:t>
            </a:r>
          </a:p>
          <a:p>
            <a:pPr marL="457200" indent="-457200"/>
            <a:r>
              <a:rPr lang="en-US" dirty="0"/>
              <a:t>Octal numbers don’t use digits 8 or 9 </a:t>
            </a:r>
            <a:endParaRPr lang="en-US" baseline="-25000" dirty="0"/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101381" name="Freeform 5"/>
          <p:cNvSpPr>
            <a:spLocks/>
          </p:cNvSpPr>
          <p:nvPr/>
        </p:nvSpPr>
        <p:spPr bwMode="auto">
          <a:xfrm>
            <a:off x="5699125" y="5111750"/>
            <a:ext cx="3175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6" y="87"/>
              </a:cxn>
              <a:cxn ang="0">
                <a:pos x="6" y="87"/>
              </a:cxn>
              <a:cxn ang="0">
                <a:pos x="2" y="87"/>
              </a:cxn>
              <a:cxn ang="0">
                <a:pos x="0" y="0"/>
              </a:cxn>
            </a:cxnLst>
            <a:rect l="0" t="0" r="r" b="b"/>
            <a:pathLst>
              <a:path w="6" h="87">
                <a:moveTo>
                  <a:pt x="0" y="0"/>
                </a:moveTo>
                <a:lnTo>
                  <a:pt x="4" y="0"/>
                </a:lnTo>
                <a:lnTo>
                  <a:pt x="6" y="87"/>
                </a:lnTo>
                <a:lnTo>
                  <a:pt x="6" y="87"/>
                </a:lnTo>
                <a:lnTo>
                  <a:pt x="2" y="8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2" name="Freeform 6"/>
          <p:cNvSpPr>
            <a:spLocks/>
          </p:cNvSpPr>
          <p:nvPr/>
        </p:nvSpPr>
        <p:spPr bwMode="auto">
          <a:xfrm>
            <a:off x="5700713" y="5146675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8"/>
              </a:cxn>
              <a:cxn ang="0">
                <a:pos x="5" y="88"/>
              </a:cxn>
              <a:cxn ang="0">
                <a:pos x="1" y="88"/>
              </a:cxn>
              <a:cxn ang="0">
                <a:pos x="0" y="0"/>
              </a:cxn>
            </a:cxnLst>
            <a:rect l="0" t="0" r="r" b="b"/>
            <a:pathLst>
              <a:path w="5" h="88">
                <a:moveTo>
                  <a:pt x="0" y="0"/>
                </a:moveTo>
                <a:lnTo>
                  <a:pt x="4" y="0"/>
                </a:lnTo>
                <a:lnTo>
                  <a:pt x="5" y="88"/>
                </a:lnTo>
                <a:lnTo>
                  <a:pt x="5" y="88"/>
                </a:lnTo>
                <a:lnTo>
                  <a:pt x="1" y="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3" name="Freeform 7"/>
          <p:cNvSpPr>
            <a:spLocks/>
          </p:cNvSpPr>
          <p:nvPr/>
        </p:nvSpPr>
        <p:spPr bwMode="auto">
          <a:xfrm>
            <a:off x="5700713" y="5181600"/>
            <a:ext cx="1587" cy="3492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86"/>
              </a:cxn>
              <a:cxn ang="0">
                <a:pos x="4" y="86"/>
              </a:cxn>
              <a:cxn ang="0">
                <a:pos x="0" y="86"/>
              </a:cxn>
              <a:cxn ang="0">
                <a:pos x="1" y="0"/>
              </a:cxn>
            </a:cxnLst>
            <a:rect l="0" t="0" r="r" b="b"/>
            <a:pathLst>
              <a:path w="5" h="86">
                <a:moveTo>
                  <a:pt x="1" y="0"/>
                </a:moveTo>
                <a:lnTo>
                  <a:pt x="5" y="0"/>
                </a:lnTo>
                <a:lnTo>
                  <a:pt x="4" y="86"/>
                </a:lnTo>
                <a:lnTo>
                  <a:pt x="4" y="86"/>
                </a:lnTo>
                <a:lnTo>
                  <a:pt x="0" y="86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4" name="Freeform 8"/>
          <p:cNvSpPr>
            <a:spLocks/>
          </p:cNvSpPr>
          <p:nvPr/>
        </p:nvSpPr>
        <p:spPr bwMode="auto">
          <a:xfrm>
            <a:off x="5699125" y="5216525"/>
            <a:ext cx="3175" cy="333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7" y="0"/>
              </a:cxn>
              <a:cxn ang="0">
                <a:pos x="4" y="84"/>
              </a:cxn>
              <a:cxn ang="0">
                <a:pos x="4" y="85"/>
              </a:cxn>
              <a:cxn ang="0">
                <a:pos x="0" y="84"/>
              </a:cxn>
              <a:cxn ang="0">
                <a:pos x="3" y="0"/>
              </a:cxn>
            </a:cxnLst>
            <a:rect l="0" t="0" r="r" b="b"/>
            <a:pathLst>
              <a:path w="7" h="85">
                <a:moveTo>
                  <a:pt x="3" y="0"/>
                </a:moveTo>
                <a:lnTo>
                  <a:pt x="7" y="0"/>
                </a:lnTo>
                <a:lnTo>
                  <a:pt x="4" y="84"/>
                </a:lnTo>
                <a:lnTo>
                  <a:pt x="4" y="85"/>
                </a:lnTo>
                <a:lnTo>
                  <a:pt x="0" y="84"/>
                </a:lnTo>
                <a:lnTo>
                  <a:pt x="3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5" name="Freeform 9"/>
          <p:cNvSpPr>
            <a:spLocks/>
          </p:cNvSpPr>
          <p:nvPr/>
        </p:nvSpPr>
        <p:spPr bwMode="auto">
          <a:xfrm>
            <a:off x="5691188" y="5276850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3"/>
              </a:cxn>
              <a:cxn ang="0">
                <a:pos x="5" y="85"/>
              </a:cxn>
              <a:cxn ang="0">
                <a:pos x="1" y="83"/>
              </a:cxn>
              <a:cxn ang="0">
                <a:pos x="0" y="0"/>
              </a:cxn>
            </a:cxnLst>
            <a:rect l="0" t="0" r="r" b="b"/>
            <a:pathLst>
              <a:path w="5" h="85">
                <a:moveTo>
                  <a:pt x="0" y="0"/>
                </a:moveTo>
                <a:lnTo>
                  <a:pt x="4" y="0"/>
                </a:lnTo>
                <a:lnTo>
                  <a:pt x="5" y="83"/>
                </a:lnTo>
                <a:lnTo>
                  <a:pt x="5" y="85"/>
                </a:lnTo>
                <a:lnTo>
                  <a:pt x="1" y="8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6" name="Freeform 10"/>
          <p:cNvSpPr>
            <a:spLocks/>
          </p:cNvSpPr>
          <p:nvPr/>
        </p:nvSpPr>
        <p:spPr bwMode="auto">
          <a:xfrm>
            <a:off x="5664200" y="5384800"/>
            <a:ext cx="1588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2"/>
              </a:cxn>
              <a:cxn ang="0">
                <a:pos x="2" y="6"/>
              </a:cxn>
              <a:cxn ang="0">
                <a:pos x="2" y="6"/>
              </a:cxn>
              <a:cxn ang="0">
                <a:pos x="0" y="4"/>
              </a:cxn>
              <a:cxn ang="0">
                <a:pos x="2" y="0"/>
              </a:cxn>
            </a:cxnLst>
            <a:rect l="0" t="0" r="r" b="b"/>
            <a:pathLst>
              <a:path w="5" h="6">
                <a:moveTo>
                  <a:pt x="2" y="0"/>
                </a:moveTo>
                <a:lnTo>
                  <a:pt x="5" y="2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7" name="Freeform 11"/>
          <p:cNvSpPr>
            <a:spLocks/>
          </p:cNvSpPr>
          <p:nvPr/>
        </p:nvSpPr>
        <p:spPr bwMode="auto">
          <a:xfrm>
            <a:off x="5634038" y="5418138"/>
            <a:ext cx="3175" cy="15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6" y="4"/>
              </a:cxn>
              <a:cxn ang="0">
                <a:pos x="2" y="5"/>
              </a:cxn>
              <a:cxn ang="0">
                <a:pos x="0" y="2"/>
              </a:cxn>
              <a:cxn ang="0">
                <a:pos x="0" y="2"/>
              </a:cxn>
              <a:cxn ang="0">
                <a:pos x="4" y="0"/>
              </a:cxn>
            </a:cxnLst>
            <a:rect l="0" t="0" r="r" b="b"/>
            <a:pathLst>
              <a:path w="6" h="5">
                <a:moveTo>
                  <a:pt x="4" y="0"/>
                </a:moveTo>
                <a:lnTo>
                  <a:pt x="6" y="4"/>
                </a:lnTo>
                <a:lnTo>
                  <a:pt x="2" y="5"/>
                </a:lnTo>
                <a:lnTo>
                  <a:pt x="0" y="2"/>
                </a:lnTo>
                <a:lnTo>
                  <a:pt x="0" y="2"/>
                </a:lnTo>
                <a:lnTo>
                  <a:pt x="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8" name="Freeform 12"/>
          <p:cNvSpPr>
            <a:spLocks/>
          </p:cNvSpPr>
          <p:nvPr/>
        </p:nvSpPr>
        <p:spPr bwMode="auto">
          <a:xfrm>
            <a:off x="5621338" y="5434013"/>
            <a:ext cx="6350" cy="31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3" y="4"/>
              </a:cxn>
              <a:cxn ang="0">
                <a:pos x="1" y="7"/>
              </a:cxn>
              <a:cxn ang="0">
                <a:pos x="0" y="7"/>
              </a:cxn>
              <a:cxn ang="0">
                <a:pos x="0" y="2"/>
              </a:cxn>
              <a:cxn ang="0">
                <a:pos x="11" y="0"/>
              </a:cxn>
            </a:cxnLst>
            <a:rect l="0" t="0" r="r" b="b"/>
            <a:pathLst>
              <a:path w="13" h="7">
                <a:moveTo>
                  <a:pt x="11" y="0"/>
                </a:moveTo>
                <a:lnTo>
                  <a:pt x="13" y="4"/>
                </a:lnTo>
                <a:lnTo>
                  <a:pt x="1" y="7"/>
                </a:lnTo>
                <a:lnTo>
                  <a:pt x="0" y="7"/>
                </a:lnTo>
                <a:lnTo>
                  <a:pt x="0" y="2"/>
                </a:lnTo>
                <a:lnTo>
                  <a:pt x="1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89" name="Freeform 13"/>
          <p:cNvSpPr>
            <a:spLocks/>
          </p:cNvSpPr>
          <p:nvPr/>
        </p:nvSpPr>
        <p:spPr bwMode="auto">
          <a:xfrm>
            <a:off x="5602288" y="5434013"/>
            <a:ext cx="19050" cy="4762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4" y="5"/>
              </a:cxn>
              <a:cxn ang="0">
                <a:pos x="1" y="11"/>
              </a:cxn>
              <a:cxn ang="0">
                <a:pos x="0" y="11"/>
              </a:cxn>
              <a:cxn ang="0">
                <a:pos x="2" y="5"/>
              </a:cxn>
              <a:cxn ang="0">
                <a:pos x="34" y="0"/>
              </a:cxn>
            </a:cxnLst>
            <a:rect l="0" t="0" r="r" b="b"/>
            <a:pathLst>
              <a:path w="34" h="11">
                <a:moveTo>
                  <a:pt x="34" y="0"/>
                </a:moveTo>
                <a:lnTo>
                  <a:pt x="34" y="5"/>
                </a:lnTo>
                <a:lnTo>
                  <a:pt x="1" y="11"/>
                </a:lnTo>
                <a:lnTo>
                  <a:pt x="0" y="11"/>
                </a:lnTo>
                <a:lnTo>
                  <a:pt x="2" y="5"/>
                </a:lnTo>
                <a:lnTo>
                  <a:pt x="3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0" name="Freeform 14"/>
          <p:cNvSpPr>
            <a:spLocks/>
          </p:cNvSpPr>
          <p:nvPr/>
        </p:nvSpPr>
        <p:spPr bwMode="auto">
          <a:xfrm>
            <a:off x="5600700" y="5435600"/>
            <a:ext cx="3175" cy="3175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4" y="8"/>
              </a:cxn>
              <a:cxn ang="0">
                <a:pos x="0" y="4"/>
              </a:cxn>
              <a:cxn ang="0">
                <a:pos x="0" y="2"/>
              </a:cxn>
              <a:cxn ang="0">
                <a:pos x="3" y="0"/>
              </a:cxn>
              <a:cxn ang="0">
                <a:pos x="6" y="2"/>
              </a:cxn>
            </a:cxnLst>
            <a:rect l="0" t="0" r="r" b="b"/>
            <a:pathLst>
              <a:path w="6" h="8">
                <a:moveTo>
                  <a:pt x="6" y="2"/>
                </a:moveTo>
                <a:lnTo>
                  <a:pt x="4" y="8"/>
                </a:lnTo>
                <a:lnTo>
                  <a:pt x="0" y="4"/>
                </a:lnTo>
                <a:lnTo>
                  <a:pt x="0" y="2"/>
                </a:lnTo>
                <a:lnTo>
                  <a:pt x="3" y="0"/>
                </a:lnTo>
                <a:lnTo>
                  <a:pt x="6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1" name="Freeform 15"/>
          <p:cNvSpPr>
            <a:spLocks/>
          </p:cNvSpPr>
          <p:nvPr/>
        </p:nvSpPr>
        <p:spPr bwMode="auto">
          <a:xfrm>
            <a:off x="5597525" y="5427663"/>
            <a:ext cx="4763" cy="9525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5" y="21"/>
              </a:cxn>
              <a:cxn ang="0">
                <a:pos x="0" y="6"/>
              </a:cxn>
              <a:cxn ang="0">
                <a:pos x="1" y="0"/>
              </a:cxn>
              <a:cxn ang="0">
                <a:pos x="3" y="3"/>
              </a:cxn>
              <a:cxn ang="0">
                <a:pos x="8" y="19"/>
              </a:cxn>
            </a:cxnLst>
            <a:rect l="0" t="0" r="r" b="b"/>
            <a:pathLst>
              <a:path w="8" h="21">
                <a:moveTo>
                  <a:pt x="8" y="19"/>
                </a:moveTo>
                <a:lnTo>
                  <a:pt x="5" y="21"/>
                </a:lnTo>
                <a:lnTo>
                  <a:pt x="0" y="6"/>
                </a:lnTo>
                <a:lnTo>
                  <a:pt x="1" y="0"/>
                </a:lnTo>
                <a:lnTo>
                  <a:pt x="3" y="3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2" name="Freeform 16"/>
          <p:cNvSpPr>
            <a:spLocks/>
          </p:cNvSpPr>
          <p:nvPr/>
        </p:nvSpPr>
        <p:spPr bwMode="auto">
          <a:xfrm>
            <a:off x="5595938" y="5427663"/>
            <a:ext cx="3175" cy="3175"/>
          </a:xfrm>
          <a:custGeom>
            <a:avLst/>
            <a:gdLst/>
            <a:ahLst/>
            <a:cxnLst>
              <a:cxn ang="0">
                <a:pos x="6" y="1"/>
              </a:cxn>
              <a:cxn ang="0">
                <a:pos x="5" y="7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6" y="1"/>
              </a:cxn>
            </a:cxnLst>
            <a:rect l="0" t="0" r="r" b="b"/>
            <a:pathLst>
              <a:path w="6" h="7">
                <a:moveTo>
                  <a:pt x="6" y="1"/>
                </a:moveTo>
                <a:lnTo>
                  <a:pt x="5" y="7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6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3" name="Freeform 17"/>
          <p:cNvSpPr>
            <a:spLocks/>
          </p:cNvSpPr>
          <p:nvPr/>
        </p:nvSpPr>
        <p:spPr bwMode="auto">
          <a:xfrm>
            <a:off x="5353050" y="5199063"/>
            <a:ext cx="7938" cy="4762"/>
          </a:xfrm>
          <a:custGeom>
            <a:avLst/>
            <a:gdLst/>
            <a:ahLst/>
            <a:cxnLst>
              <a:cxn ang="0">
                <a:pos x="2" y="12"/>
              </a:cxn>
              <a:cxn ang="0">
                <a:pos x="0" y="8"/>
              </a:cxn>
              <a:cxn ang="0">
                <a:pos x="14" y="0"/>
              </a:cxn>
              <a:cxn ang="0">
                <a:pos x="16" y="3"/>
              </a:cxn>
              <a:cxn ang="0">
                <a:pos x="16" y="4"/>
              </a:cxn>
              <a:cxn ang="0">
                <a:pos x="2" y="12"/>
              </a:cxn>
            </a:cxnLst>
            <a:rect l="0" t="0" r="r" b="b"/>
            <a:pathLst>
              <a:path w="16" h="12">
                <a:moveTo>
                  <a:pt x="2" y="12"/>
                </a:moveTo>
                <a:lnTo>
                  <a:pt x="0" y="8"/>
                </a:lnTo>
                <a:lnTo>
                  <a:pt x="14" y="0"/>
                </a:lnTo>
                <a:lnTo>
                  <a:pt x="16" y="3"/>
                </a:lnTo>
                <a:lnTo>
                  <a:pt x="16" y="4"/>
                </a:lnTo>
                <a:lnTo>
                  <a:pt x="2" y="1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4" name="Freeform 18"/>
          <p:cNvSpPr>
            <a:spLocks/>
          </p:cNvSpPr>
          <p:nvPr/>
        </p:nvSpPr>
        <p:spPr bwMode="auto">
          <a:xfrm>
            <a:off x="5365750" y="5191125"/>
            <a:ext cx="3175" cy="1588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" y="4"/>
              </a:cxn>
              <a:cxn ang="0">
                <a:pos x="0" y="1"/>
              </a:cxn>
              <a:cxn ang="0">
                <a:pos x="0" y="1"/>
              </a:cxn>
              <a:cxn ang="0">
                <a:pos x="4" y="0"/>
              </a:cxn>
              <a:cxn ang="0">
                <a:pos x="5" y="4"/>
              </a:cxn>
            </a:cxnLst>
            <a:rect l="0" t="0" r="r" b="b"/>
            <a:pathLst>
              <a:path w="5" h="4">
                <a:moveTo>
                  <a:pt x="5" y="4"/>
                </a:moveTo>
                <a:lnTo>
                  <a:pt x="1" y="4"/>
                </a:lnTo>
                <a:lnTo>
                  <a:pt x="0" y="1"/>
                </a:lnTo>
                <a:lnTo>
                  <a:pt x="0" y="1"/>
                </a:lnTo>
                <a:lnTo>
                  <a:pt x="4" y="0"/>
                </a:lnTo>
                <a:lnTo>
                  <a:pt x="5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5" name="Freeform 19"/>
          <p:cNvSpPr>
            <a:spLocks/>
          </p:cNvSpPr>
          <p:nvPr/>
        </p:nvSpPr>
        <p:spPr bwMode="auto">
          <a:xfrm>
            <a:off x="5365750" y="5187950"/>
            <a:ext cx="1588" cy="3175"/>
          </a:xfrm>
          <a:custGeom>
            <a:avLst/>
            <a:gdLst/>
            <a:ahLst/>
            <a:cxnLst>
              <a:cxn ang="0">
                <a:pos x="4" y="7"/>
              </a:cxn>
              <a:cxn ang="0">
                <a:pos x="0" y="8"/>
              </a:cxn>
              <a:cxn ang="0">
                <a:pos x="0" y="3"/>
              </a:cxn>
              <a:cxn ang="0">
                <a:pos x="3" y="0"/>
              </a:cxn>
              <a:cxn ang="0">
                <a:pos x="3" y="1"/>
              </a:cxn>
              <a:cxn ang="0">
                <a:pos x="4" y="7"/>
              </a:cxn>
            </a:cxnLst>
            <a:rect l="0" t="0" r="r" b="b"/>
            <a:pathLst>
              <a:path w="4" h="8">
                <a:moveTo>
                  <a:pt x="4" y="7"/>
                </a:moveTo>
                <a:lnTo>
                  <a:pt x="0" y="8"/>
                </a:lnTo>
                <a:lnTo>
                  <a:pt x="0" y="3"/>
                </a:lnTo>
                <a:lnTo>
                  <a:pt x="3" y="0"/>
                </a:lnTo>
                <a:lnTo>
                  <a:pt x="3" y="1"/>
                </a:lnTo>
                <a:lnTo>
                  <a:pt x="4" y="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6" name="Freeform 20"/>
          <p:cNvSpPr>
            <a:spLocks/>
          </p:cNvSpPr>
          <p:nvPr/>
        </p:nvSpPr>
        <p:spPr bwMode="auto">
          <a:xfrm>
            <a:off x="5321300" y="5138738"/>
            <a:ext cx="3175" cy="1587"/>
          </a:xfrm>
          <a:custGeom>
            <a:avLst/>
            <a:gdLst/>
            <a:ahLst/>
            <a:cxnLst>
              <a:cxn ang="0">
                <a:pos x="4" y="1"/>
              </a:cxn>
              <a:cxn ang="0">
                <a:pos x="2" y="5"/>
              </a:cxn>
              <a:cxn ang="0">
                <a:pos x="0" y="4"/>
              </a:cxn>
              <a:cxn ang="0">
                <a:pos x="0" y="3"/>
              </a:cxn>
              <a:cxn ang="0">
                <a:pos x="2" y="0"/>
              </a:cxn>
              <a:cxn ang="0">
                <a:pos x="4" y="1"/>
              </a:cxn>
            </a:cxnLst>
            <a:rect l="0" t="0" r="r" b="b"/>
            <a:pathLst>
              <a:path w="4" h="5">
                <a:moveTo>
                  <a:pt x="4" y="1"/>
                </a:moveTo>
                <a:lnTo>
                  <a:pt x="2" y="5"/>
                </a:lnTo>
                <a:lnTo>
                  <a:pt x="0" y="4"/>
                </a:lnTo>
                <a:lnTo>
                  <a:pt x="0" y="3"/>
                </a:lnTo>
                <a:lnTo>
                  <a:pt x="2" y="0"/>
                </a:lnTo>
                <a:lnTo>
                  <a:pt x="4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7" name="Freeform 21"/>
          <p:cNvSpPr>
            <a:spLocks/>
          </p:cNvSpPr>
          <p:nvPr/>
        </p:nvSpPr>
        <p:spPr bwMode="auto">
          <a:xfrm>
            <a:off x="5321300" y="5137150"/>
            <a:ext cx="1588" cy="1588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2" y="7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4" y="4"/>
              </a:cxn>
            </a:cxnLst>
            <a:rect l="0" t="0" r="r" b="b"/>
            <a:pathLst>
              <a:path w="4" h="7">
                <a:moveTo>
                  <a:pt x="4" y="4"/>
                </a:moveTo>
                <a:lnTo>
                  <a:pt x="2" y="7"/>
                </a:ln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8" name="Freeform 22"/>
          <p:cNvSpPr>
            <a:spLocks/>
          </p:cNvSpPr>
          <p:nvPr/>
        </p:nvSpPr>
        <p:spPr bwMode="auto">
          <a:xfrm>
            <a:off x="5284788" y="5060950"/>
            <a:ext cx="6350" cy="11113"/>
          </a:xfrm>
          <a:custGeom>
            <a:avLst/>
            <a:gdLst/>
            <a:ahLst/>
            <a:cxnLst>
              <a:cxn ang="0">
                <a:pos x="10" y="29"/>
              </a:cxn>
              <a:cxn ang="0">
                <a:pos x="6" y="30"/>
              </a:cxn>
              <a:cxn ang="0">
                <a:pos x="0" y="1"/>
              </a:cxn>
              <a:cxn ang="0">
                <a:pos x="0" y="0"/>
              </a:cxn>
              <a:cxn ang="0">
                <a:pos x="5" y="0"/>
              </a:cxn>
              <a:cxn ang="0">
                <a:pos x="10" y="29"/>
              </a:cxn>
            </a:cxnLst>
            <a:rect l="0" t="0" r="r" b="b"/>
            <a:pathLst>
              <a:path w="10" h="30">
                <a:moveTo>
                  <a:pt x="10" y="29"/>
                </a:moveTo>
                <a:lnTo>
                  <a:pt x="6" y="30"/>
                </a:lnTo>
                <a:lnTo>
                  <a:pt x="0" y="1"/>
                </a:lnTo>
                <a:lnTo>
                  <a:pt x="0" y="0"/>
                </a:lnTo>
                <a:lnTo>
                  <a:pt x="5" y="0"/>
                </a:lnTo>
                <a:lnTo>
                  <a:pt x="10" y="2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399" name="Freeform 23"/>
          <p:cNvSpPr>
            <a:spLocks/>
          </p:cNvSpPr>
          <p:nvPr/>
        </p:nvSpPr>
        <p:spPr bwMode="auto">
          <a:xfrm>
            <a:off x="5280025" y="5037138"/>
            <a:ext cx="7938" cy="23812"/>
          </a:xfrm>
          <a:custGeom>
            <a:avLst/>
            <a:gdLst/>
            <a:ahLst/>
            <a:cxnLst>
              <a:cxn ang="0">
                <a:pos x="14" y="60"/>
              </a:cxn>
              <a:cxn ang="0">
                <a:pos x="9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4" y="60"/>
              </a:cxn>
            </a:cxnLst>
            <a:rect l="0" t="0" r="r" b="b"/>
            <a:pathLst>
              <a:path w="14" h="60">
                <a:moveTo>
                  <a:pt x="14" y="60"/>
                </a:moveTo>
                <a:lnTo>
                  <a:pt x="9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4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0" name="Freeform 24"/>
          <p:cNvSpPr>
            <a:spLocks/>
          </p:cNvSpPr>
          <p:nvPr/>
        </p:nvSpPr>
        <p:spPr bwMode="auto">
          <a:xfrm>
            <a:off x="5276850" y="5013325"/>
            <a:ext cx="6350" cy="23813"/>
          </a:xfrm>
          <a:custGeom>
            <a:avLst/>
            <a:gdLst/>
            <a:ahLst/>
            <a:cxnLst>
              <a:cxn ang="0">
                <a:pos x="11" y="60"/>
              </a:cxn>
              <a:cxn ang="0">
                <a:pos x="7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1" y="60"/>
              </a:cxn>
            </a:cxnLst>
            <a:rect l="0" t="0" r="r" b="b"/>
            <a:pathLst>
              <a:path w="11" h="60">
                <a:moveTo>
                  <a:pt x="11" y="60"/>
                </a:moveTo>
                <a:lnTo>
                  <a:pt x="7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1" name="Freeform 25"/>
          <p:cNvSpPr>
            <a:spLocks/>
          </p:cNvSpPr>
          <p:nvPr/>
        </p:nvSpPr>
        <p:spPr bwMode="auto">
          <a:xfrm>
            <a:off x="5272088" y="4979988"/>
            <a:ext cx="3175" cy="9525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3" y="27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7" y="27"/>
              </a:cxn>
            </a:cxnLst>
            <a:rect l="0" t="0" r="r" b="b"/>
            <a:pathLst>
              <a:path w="7" h="27">
                <a:moveTo>
                  <a:pt x="7" y="27"/>
                </a:moveTo>
                <a:lnTo>
                  <a:pt x="3" y="27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7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2" name="Freeform 26"/>
          <p:cNvSpPr>
            <a:spLocks/>
          </p:cNvSpPr>
          <p:nvPr/>
        </p:nvSpPr>
        <p:spPr bwMode="auto">
          <a:xfrm>
            <a:off x="5270500" y="4968875"/>
            <a:ext cx="3175" cy="11113"/>
          </a:xfrm>
          <a:custGeom>
            <a:avLst/>
            <a:gdLst/>
            <a:ahLst/>
            <a:cxnLst>
              <a:cxn ang="0">
                <a:pos x="8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8" y="27"/>
              </a:cxn>
            </a:cxnLst>
            <a:rect l="0" t="0" r="r" b="b"/>
            <a:pathLst>
              <a:path w="8" h="27">
                <a:moveTo>
                  <a:pt x="8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8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3" name="Freeform 27"/>
          <p:cNvSpPr>
            <a:spLocks/>
          </p:cNvSpPr>
          <p:nvPr/>
        </p:nvSpPr>
        <p:spPr bwMode="auto">
          <a:xfrm>
            <a:off x="5270500" y="4967288"/>
            <a:ext cx="1588" cy="1587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4" y="4"/>
              </a:cxn>
            </a:cxnLst>
            <a:rect l="0" t="0" r="r" b="b"/>
            <a:pathLst>
              <a:path w="4" h="4">
                <a:moveTo>
                  <a:pt x="4" y="4"/>
                </a:move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4" name="Freeform 28"/>
          <p:cNvSpPr>
            <a:spLocks/>
          </p:cNvSpPr>
          <p:nvPr/>
        </p:nvSpPr>
        <p:spPr bwMode="auto">
          <a:xfrm>
            <a:off x="5268913" y="4965700"/>
            <a:ext cx="3175" cy="1588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1" y="6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5" y="6"/>
              </a:cxn>
            </a:cxnLst>
            <a:rect l="0" t="0" r="r" b="b"/>
            <a:pathLst>
              <a:path w="5" h="6">
                <a:moveTo>
                  <a:pt x="5" y="6"/>
                </a:moveTo>
                <a:lnTo>
                  <a:pt x="1" y="6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5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5" name="Freeform 29"/>
          <p:cNvSpPr>
            <a:spLocks/>
          </p:cNvSpPr>
          <p:nvPr/>
        </p:nvSpPr>
        <p:spPr bwMode="auto">
          <a:xfrm>
            <a:off x="5267325" y="4959350"/>
            <a:ext cx="4763" cy="6350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3" y="14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7" y="14"/>
              </a:cxn>
            </a:cxnLst>
            <a:rect l="0" t="0" r="r" b="b"/>
            <a:pathLst>
              <a:path w="7" h="14">
                <a:moveTo>
                  <a:pt x="7" y="14"/>
                </a:moveTo>
                <a:lnTo>
                  <a:pt x="3" y="14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7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6" name="Freeform 30"/>
          <p:cNvSpPr>
            <a:spLocks/>
          </p:cNvSpPr>
          <p:nvPr/>
        </p:nvSpPr>
        <p:spPr bwMode="auto">
          <a:xfrm>
            <a:off x="5265738" y="4948238"/>
            <a:ext cx="4762" cy="11112"/>
          </a:xfrm>
          <a:custGeom>
            <a:avLst/>
            <a:gdLst/>
            <a:ahLst/>
            <a:cxnLst>
              <a:cxn ang="0">
                <a:pos x="9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9" y="27"/>
              </a:cxn>
            </a:cxnLst>
            <a:rect l="0" t="0" r="r" b="b"/>
            <a:pathLst>
              <a:path w="9" h="27">
                <a:moveTo>
                  <a:pt x="9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9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7" name="Freeform 31"/>
          <p:cNvSpPr>
            <a:spLocks/>
          </p:cNvSpPr>
          <p:nvPr/>
        </p:nvSpPr>
        <p:spPr bwMode="auto">
          <a:xfrm>
            <a:off x="5264150" y="4940300"/>
            <a:ext cx="3175" cy="7938"/>
          </a:xfrm>
          <a:custGeom>
            <a:avLst/>
            <a:gdLst/>
            <a:ahLst/>
            <a:cxnLst>
              <a:cxn ang="0">
                <a:pos x="7" y="20"/>
              </a:cxn>
              <a:cxn ang="0">
                <a:pos x="3" y="2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7" y="20"/>
              </a:cxn>
            </a:cxnLst>
            <a:rect l="0" t="0" r="r" b="b"/>
            <a:pathLst>
              <a:path w="7" h="20">
                <a:moveTo>
                  <a:pt x="7" y="20"/>
                </a:moveTo>
                <a:lnTo>
                  <a:pt x="3" y="2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7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8" name="Freeform 32"/>
          <p:cNvSpPr>
            <a:spLocks/>
          </p:cNvSpPr>
          <p:nvPr/>
        </p:nvSpPr>
        <p:spPr bwMode="auto">
          <a:xfrm>
            <a:off x="5257800" y="4894263"/>
            <a:ext cx="3175" cy="9525"/>
          </a:xfrm>
          <a:custGeom>
            <a:avLst/>
            <a:gdLst/>
            <a:ahLst/>
            <a:cxnLst>
              <a:cxn ang="0">
                <a:pos x="5" y="23"/>
              </a:cxn>
              <a:cxn ang="0">
                <a:pos x="1" y="23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5" y="23"/>
              </a:cxn>
            </a:cxnLst>
            <a:rect l="0" t="0" r="r" b="b"/>
            <a:pathLst>
              <a:path w="5" h="23">
                <a:moveTo>
                  <a:pt x="5" y="23"/>
                </a:moveTo>
                <a:lnTo>
                  <a:pt x="1" y="23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5" y="2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09" name="Freeform 33"/>
          <p:cNvSpPr>
            <a:spLocks/>
          </p:cNvSpPr>
          <p:nvPr/>
        </p:nvSpPr>
        <p:spPr bwMode="auto">
          <a:xfrm>
            <a:off x="5257800" y="4868863"/>
            <a:ext cx="4763" cy="25400"/>
          </a:xfrm>
          <a:custGeom>
            <a:avLst/>
            <a:gdLst/>
            <a:ahLst/>
            <a:cxnLst>
              <a:cxn ang="0">
                <a:pos x="4" y="63"/>
              </a:cxn>
              <a:cxn ang="0">
                <a:pos x="0" y="63"/>
              </a:cxn>
              <a:cxn ang="0">
                <a:pos x="5" y="1"/>
              </a:cxn>
              <a:cxn ang="0">
                <a:pos x="6" y="0"/>
              </a:cxn>
              <a:cxn ang="0">
                <a:pos x="9" y="2"/>
              </a:cxn>
              <a:cxn ang="0">
                <a:pos x="4" y="63"/>
              </a:cxn>
            </a:cxnLst>
            <a:rect l="0" t="0" r="r" b="b"/>
            <a:pathLst>
              <a:path w="9" h="63">
                <a:moveTo>
                  <a:pt x="4" y="63"/>
                </a:moveTo>
                <a:lnTo>
                  <a:pt x="0" y="63"/>
                </a:lnTo>
                <a:lnTo>
                  <a:pt x="5" y="1"/>
                </a:lnTo>
                <a:lnTo>
                  <a:pt x="6" y="0"/>
                </a:lnTo>
                <a:lnTo>
                  <a:pt x="9" y="2"/>
                </a:lnTo>
                <a:lnTo>
                  <a:pt x="4" y="6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0" name="Freeform 34"/>
          <p:cNvSpPr>
            <a:spLocks/>
          </p:cNvSpPr>
          <p:nvPr/>
        </p:nvSpPr>
        <p:spPr bwMode="auto">
          <a:xfrm>
            <a:off x="5265738" y="48625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1"/>
              </a:cxn>
              <a:cxn ang="0">
                <a:pos x="8" y="0"/>
              </a:cxn>
              <a:cxn ang="0">
                <a:pos x="11" y="2"/>
              </a:cxn>
              <a:cxn ang="0">
                <a:pos x="10" y="4"/>
              </a:cxn>
              <a:cxn ang="0">
                <a:pos x="1" y="6"/>
              </a:cxn>
            </a:cxnLst>
            <a:rect l="0" t="0" r="r" b="b"/>
            <a:pathLst>
              <a:path w="11" h="6">
                <a:moveTo>
                  <a:pt x="1" y="6"/>
                </a:moveTo>
                <a:lnTo>
                  <a:pt x="0" y="1"/>
                </a:lnTo>
                <a:lnTo>
                  <a:pt x="8" y="0"/>
                </a:lnTo>
                <a:lnTo>
                  <a:pt x="11" y="2"/>
                </a:lnTo>
                <a:lnTo>
                  <a:pt x="10" y="4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1" name="Freeform 35"/>
          <p:cNvSpPr>
            <a:spLocks/>
          </p:cNvSpPr>
          <p:nvPr/>
        </p:nvSpPr>
        <p:spPr bwMode="auto">
          <a:xfrm>
            <a:off x="5270500" y="4856163"/>
            <a:ext cx="4763" cy="7937"/>
          </a:xfrm>
          <a:custGeom>
            <a:avLst/>
            <a:gdLst/>
            <a:ahLst/>
            <a:cxnLst>
              <a:cxn ang="0">
                <a:pos x="3" y="20"/>
              </a:cxn>
              <a:cxn ang="0">
                <a:pos x="0" y="18"/>
              </a:cxn>
              <a:cxn ang="0">
                <a:pos x="6" y="0"/>
              </a:cxn>
              <a:cxn ang="0">
                <a:pos x="6" y="0"/>
              </a:cxn>
              <a:cxn ang="0">
                <a:pos x="9" y="3"/>
              </a:cxn>
              <a:cxn ang="0">
                <a:pos x="3" y="20"/>
              </a:cxn>
            </a:cxnLst>
            <a:rect l="0" t="0" r="r" b="b"/>
            <a:pathLst>
              <a:path w="9" h="20">
                <a:moveTo>
                  <a:pt x="3" y="20"/>
                </a:moveTo>
                <a:lnTo>
                  <a:pt x="0" y="18"/>
                </a:lnTo>
                <a:lnTo>
                  <a:pt x="6" y="0"/>
                </a:lnTo>
                <a:lnTo>
                  <a:pt x="6" y="0"/>
                </a:lnTo>
                <a:lnTo>
                  <a:pt x="9" y="3"/>
                </a:lnTo>
                <a:lnTo>
                  <a:pt x="3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2" name="Freeform 36"/>
          <p:cNvSpPr>
            <a:spLocks/>
          </p:cNvSpPr>
          <p:nvPr/>
        </p:nvSpPr>
        <p:spPr bwMode="auto">
          <a:xfrm>
            <a:off x="5273675" y="4854575"/>
            <a:ext cx="1588" cy="3175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2"/>
              </a:cxn>
              <a:cxn ang="0">
                <a:pos x="2" y="0"/>
              </a:cxn>
              <a:cxn ang="0">
                <a:pos x="5" y="2"/>
              </a:cxn>
              <a:cxn ang="0">
                <a:pos x="4" y="2"/>
              </a:cxn>
              <a:cxn ang="0">
                <a:pos x="3" y="5"/>
              </a:cxn>
            </a:cxnLst>
            <a:rect l="0" t="0" r="r" b="b"/>
            <a:pathLst>
              <a:path w="5" h="5">
                <a:moveTo>
                  <a:pt x="3" y="5"/>
                </a:moveTo>
                <a:lnTo>
                  <a:pt x="0" y="2"/>
                </a:lnTo>
                <a:lnTo>
                  <a:pt x="2" y="0"/>
                </a:lnTo>
                <a:lnTo>
                  <a:pt x="5" y="2"/>
                </a:lnTo>
                <a:lnTo>
                  <a:pt x="4" y="2"/>
                </a:lnTo>
                <a:lnTo>
                  <a:pt x="3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3" name="Freeform 37"/>
          <p:cNvSpPr>
            <a:spLocks/>
          </p:cNvSpPr>
          <p:nvPr/>
        </p:nvSpPr>
        <p:spPr bwMode="auto">
          <a:xfrm>
            <a:off x="5278438" y="4829175"/>
            <a:ext cx="7937" cy="11113"/>
          </a:xfrm>
          <a:custGeom>
            <a:avLst/>
            <a:gdLst/>
            <a:ahLst/>
            <a:cxnLst>
              <a:cxn ang="0">
                <a:pos x="3" y="25"/>
              </a:cxn>
              <a:cxn ang="0">
                <a:pos x="0" y="23"/>
              </a:cxn>
              <a:cxn ang="0">
                <a:pos x="11" y="1"/>
              </a:cxn>
              <a:cxn ang="0">
                <a:pos x="12" y="0"/>
              </a:cxn>
              <a:cxn ang="0">
                <a:pos x="13" y="5"/>
              </a:cxn>
              <a:cxn ang="0">
                <a:pos x="3" y="25"/>
              </a:cxn>
            </a:cxnLst>
            <a:rect l="0" t="0" r="r" b="b"/>
            <a:pathLst>
              <a:path w="13" h="25">
                <a:moveTo>
                  <a:pt x="3" y="25"/>
                </a:moveTo>
                <a:lnTo>
                  <a:pt x="0" y="23"/>
                </a:lnTo>
                <a:lnTo>
                  <a:pt x="11" y="1"/>
                </a:lnTo>
                <a:lnTo>
                  <a:pt x="12" y="0"/>
                </a:lnTo>
                <a:lnTo>
                  <a:pt x="13" y="5"/>
                </a:lnTo>
                <a:lnTo>
                  <a:pt x="3" y="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4" name="Freeform 38"/>
          <p:cNvSpPr>
            <a:spLocks/>
          </p:cNvSpPr>
          <p:nvPr/>
        </p:nvSpPr>
        <p:spPr bwMode="auto">
          <a:xfrm>
            <a:off x="5284788" y="4829175"/>
            <a:ext cx="3175" cy="3175"/>
          </a:xfrm>
          <a:custGeom>
            <a:avLst/>
            <a:gdLst/>
            <a:ahLst/>
            <a:cxnLst>
              <a:cxn ang="0">
                <a:pos x="1" y="5"/>
              </a:cxn>
              <a:cxn ang="0">
                <a:pos x="0" y="0"/>
              </a:cxn>
              <a:cxn ang="0">
                <a:pos x="2" y="0"/>
              </a:cxn>
              <a:cxn ang="0">
                <a:pos x="5" y="3"/>
              </a:cxn>
              <a:cxn ang="0">
                <a:pos x="5" y="4"/>
              </a:cxn>
              <a:cxn ang="0">
                <a:pos x="1" y="5"/>
              </a:cxn>
            </a:cxnLst>
            <a:rect l="0" t="0" r="r" b="b"/>
            <a:pathLst>
              <a:path w="5" h="5">
                <a:moveTo>
                  <a:pt x="1" y="5"/>
                </a:moveTo>
                <a:lnTo>
                  <a:pt x="0" y="0"/>
                </a:lnTo>
                <a:lnTo>
                  <a:pt x="2" y="0"/>
                </a:lnTo>
                <a:lnTo>
                  <a:pt x="5" y="3"/>
                </a:lnTo>
                <a:lnTo>
                  <a:pt x="5" y="4"/>
                </a:lnTo>
                <a:lnTo>
                  <a:pt x="1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5" name="Freeform 39"/>
          <p:cNvSpPr>
            <a:spLocks/>
          </p:cNvSpPr>
          <p:nvPr/>
        </p:nvSpPr>
        <p:spPr bwMode="auto">
          <a:xfrm>
            <a:off x="5286375" y="4824413"/>
            <a:ext cx="7938" cy="635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0" y="13"/>
              </a:cxn>
              <a:cxn ang="0">
                <a:pos x="12" y="0"/>
              </a:cxn>
              <a:cxn ang="0">
                <a:pos x="14" y="2"/>
              </a:cxn>
              <a:cxn ang="0">
                <a:pos x="14" y="2"/>
              </a:cxn>
              <a:cxn ang="0">
                <a:pos x="3" y="16"/>
              </a:cxn>
            </a:cxnLst>
            <a:rect l="0" t="0" r="r" b="b"/>
            <a:pathLst>
              <a:path w="14" h="16">
                <a:moveTo>
                  <a:pt x="3" y="16"/>
                </a:moveTo>
                <a:lnTo>
                  <a:pt x="0" y="13"/>
                </a:lnTo>
                <a:lnTo>
                  <a:pt x="12" y="0"/>
                </a:lnTo>
                <a:lnTo>
                  <a:pt x="14" y="2"/>
                </a:lnTo>
                <a:lnTo>
                  <a:pt x="14" y="2"/>
                </a:lnTo>
                <a:lnTo>
                  <a:pt x="3" y="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6" name="Freeform 40"/>
          <p:cNvSpPr>
            <a:spLocks/>
          </p:cNvSpPr>
          <p:nvPr/>
        </p:nvSpPr>
        <p:spPr bwMode="auto">
          <a:xfrm>
            <a:off x="5292725" y="4818063"/>
            <a:ext cx="6350" cy="7937"/>
          </a:xfrm>
          <a:custGeom>
            <a:avLst/>
            <a:gdLst/>
            <a:ahLst/>
            <a:cxnLst>
              <a:cxn ang="0">
                <a:pos x="2" y="17"/>
              </a:cxn>
              <a:cxn ang="0">
                <a:pos x="0" y="15"/>
              </a:cxn>
              <a:cxn ang="0">
                <a:pos x="9" y="0"/>
              </a:cxn>
              <a:cxn ang="0">
                <a:pos x="13" y="1"/>
              </a:cxn>
              <a:cxn ang="0">
                <a:pos x="12" y="3"/>
              </a:cxn>
              <a:cxn ang="0">
                <a:pos x="2" y="17"/>
              </a:cxn>
            </a:cxnLst>
            <a:rect l="0" t="0" r="r" b="b"/>
            <a:pathLst>
              <a:path w="13" h="17">
                <a:moveTo>
                  <a:pt x="2" y="17"/>
                </a:moveTo>
                <a:lnTo>
                  <a:pt x="0" y="15"/>
                </a:lnTo>
                <a:lnTo>
                  <a:pt x="9" y="0"/>
                </a:lnTo>
                <a:lnTo>
                  <a:pt x="13" y="1"/>
                </a:lnTo>
                <a:lnTo>
                  <a:pt x="12" y="3"/>
                </a:lnTo>
                <a:lnTo>
                  <a:pt x="2" y="1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7" name="Freeform 41"/>
          <p:cNvSpPr>
            <a:spLocks/>
          </p:cNvSpPr>
          <p:nvPr/>
        </p:nvSpPr>
        <p:spPr bwMode="auto">
          <a:xfrm>
            <a:off x="5297488" y="4813300"/>
            <a:ext cx="1587" cy="6350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0" y="13"/>
              </a:cxn>
              <a:cxn ang="0">
                <a:pos x="0" y="1"/>
              </a:cxn>
              <a:cxn ang="0">
                <a:pos x="1" y="0"/>
              </a:cxn>
              <a:cxn ang="0">
                <a:pos x="4" y="3"/>
              </a:cxn>
              <a:cxn ang="0">
                <a:pos x="4" y="14"/>
              </a:cxn>
            </a:cxnLst>
            <a:rect l="0" t="0" r="r" b="b"/>
            <a:pathLst>
              <a:path w="4" h="14">
                <a:moveTo>
                  <a:pt x="4" y="14"/>
                </a:moveTo>
                <a:lnTo>
                  <a:pt x="0" y="13"/>
                </a:lnTo>
                <a:lnTo>
                  <a:pt x="0" y="1"/>
                </a:lnTo>
                <a:lnTo>
                  <a:pt x="1" y="0"/>
                </a:lnTo>
                <a:lnTo>
                  <a:pt x="4" y="3"/>
                </a:lnTo>
                <a:lnTo>
                  <a:pt x="4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8" name="Freeform 42"/>
          <p:cNvSpPr>
            <a:spLocks/>
          </p:cNvSpPr>
          <p:nvPr/>
        </p:nvSpPr>
        <p:spPr bwMode="auto">
          <a:xfrm>
            <a:off x="5307013" y="4799013"/>
            <a:ext cx="3175" cy="3175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0" y="6"/>
              </a:cxn>
              <a:cxn ang="0">
                <a:pos x="6" y="2"/>
              </a:cxn>
              <a:cxn ang="0">
                <a:pos x="7" y="0"/>
              </a:cxn>
              <a:cxn ang="0">
                <a:pos x="8" y="6"/>
              </a:cxn>
              <a:cxn ang="0">
                <a:pos x="3" y="8"/>
              </a:cxn>
            </a:cxnLst>
            <a:rect l="0" t="0" r="r" b="b"/>
            <a:pathLst>
              <a:path w="8" h="8">
                <a:moveTo>
                  <a:pt x="3" y="8"/>
                </a:moveTo>
                <a:lnTo>
                  <a:pt x="0" y="6"/>
                </a:lnTo>
                <a:lnTo>
                  <a:pt x="6" y="2"/>
                </a:lnTo>
                <a:lnTo>
                  <a:pt x="7" y="0"/>
                </a:lnTo>
                <a:lnTo>
                  <a:pt x="8" y="6"/>
                </a:lnTo>
                <a:lnTo>
                  <a:pt x="3" y="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19" name="Freeform 43"/>
          <p:cNvSpPr>
            <a:spLocks/>
          </p:cNvSpPr>
          <p:nvPr/>
        </p:nvSpPr>
        <p:spPr bwMode="auto">
          <a:xfrm>
            <a:off x="5310188" y="47990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0"/>
              </a:cxn>
              <a:cxn ang="0">
                <a:pos x="11" y="0"/>
              </a:cxn>
              <a:cxn ang="0">
                <a:pos x="12" y="2"/>
              </a:cxn>
              <a:cxn ang="0">
                <a:pos x="11" y="6"/>
              </a:cxn>
              <a:cxn ang="0">
                <a:pos x="1" y="6"/>
              </a:cxn>
            </a:cxnLst>
            <a:rect l="0" t="0" r="r" b="b"/>
            <a:pathLst>
              <a:path w="12" h="6">
                <a:moveTo>
                  <a:pt x="1" y="6"/>
                </a:moveTo>
                <a:lnTo>
                  <a:pt x="0" y="0"/>
                </a:lnTo>
                <a:lnTo>
                  <a:pt x="11" y="0"/>
                </a:lnTo>
                <a:lnTo>
                  <a:pt x="12" y="2"/>
                </a:lnTo>
                <a:lnTo>
                  <a:pt x="11" y="6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0" name="Freeform 44"/>
          <p:cNvSpPr>
            <a:spLocks/>
          </p:cNvSpPr>
          <p:nvPr/>
        </p:nvSpPr>
        <p:spPr bwMode="auto">
          <a:xfrm>
            <a:off x="5394325" y="4843463"/>
            <a:ext cx="3175" cy="7937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0"/>
              </a:cxn>
              <a:cxn ang="0">
                <a:pos x="8" y="19"/>
              </a:cxn>
              <a:cxn ang="0">
                <a:pos x="8" y="19"/>
              </a:cxn>
              <a:cxn ang="0">
                <a:pos x="4" y="20"/>
              </a:cxn>
              <a:cxn ang="0">
                <a:pos x="0" y="2"/>
              </a:cxn>
            </a:cxnLst>
            <a:rect l="0" t="0" r="r" b="b"/>
            <a:pathLst>
              <a:path w="8" h="20">
                <a:moveTo>
                  <a:pt x="0" y="2"/>
                </a:moveTo>
                <a:lnTo>
                  <a:pt x="3" y="0"/>
                </a:lnTo>
                <a:lnTo>
                  <a:pt x="8" y="19"/>
                </a:lnTo>
                <a:lnTo>
                  <a:pt x="8" y="19"/>
                </a:lnTo>
                <a:lnTo>
                  <a:pt x="4" y="20"/>
                </a:lnTo>
                <a:lnTo>
                  <a:pt x="0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1" name="Freeform 45"/>
          <p:cNvSpPr>
            <a:spLocks/>
          </p:cNvSpPr>
          <p:nvPr/>
        </p:nvSpPr>
        <p:spPr bwMode="auto">
          <a:xfrm>
            <a:off x="5405438" y="4884738"/>
            <a:ext cx="3175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43"/>
              </a:cxn>
              <a:cxn ang="0">
                <a:pos x="1" y="43"/>
              </a:cxn>
              <a:cxn ang="0">
                <a:pos x="1" y="43"/>
              </a:cxn>
              <a:cxn ang="0">
                <a:pos x="0" y="0"/>
              </a:cxn>
            </a:cxnLst>
            <a:rect l="0" t="0" r="r" b="b"/>
            <a:pathLst>
              <a:path w="5" h="43">
                <a:moveTo>
                  <a:pt x="0" y="0"/>
                </a:moveTo>
                <a:lnTo>
                  <a:pt x="4" y="0"/>
                </a:lnTo>
                <a:lnTo>
                  <a:pt x="5" y="43"/>
                </a:lnTo>
                <a:lnTo>
                  <a:pt x="1" y="43"/>
                </a:lnTo>
                <a:lnTo>
                  <a:pt x="1" y="4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2" name="Freeform 46"/>
          <p:cNvSpPr>
            <a:spLocks/>
          </p:cNvSpPr>
          <p:nvPr/>
        </p:nvSpPr>
        <p:spPr bwMode="auto">
          <a:xfrm>
            <a:off x="5432425" y="5053013"/>
            <a:ext cx="317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4"/>
              </a:cxn>
              <a:cxn ang="0">
                <a:pos x="8" y="34"/>
              </a:cxn>
              <a:cxn ang="0">
                <a:pos x="4" y="34"/>
              </a:cxn>
              <a:cxn ang="0">
                <a:pos x="0" y="0"/>
              </a:cxn>
            </a:cxnLst>
            <a:rect l="0" t="0" r="r" b="b"/>
            <a:pathLst>
              <a:path w="8" h="34">
                <a:moveTo>
                  <a:pt x="0" y="0"/>
                </a:moveTo>
                <a:lnTo>
                  <a:pt x="4" y="0"/>
                </a:lnTo>
                <a:lnTo>
                  <a:pt x="8" y="34"/>
                </a:lnTo>
                <a:lnTo>
                  <a:pt x="8" y="34"/>
                </a:lnTo>
                <a:lnTo>
                  <a:pt x="4" y="3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3" name="Freeform 47"/>
          <p:cNvSpPr>
            <a:spLocks/>
          </p:cNvSpPr>
          <p:nvPr/>
        </p:nvSpPr>
        <p:spPr bwMode="auto">
          <a:xfrm>
            <a:off x="5434013" y="5067300"/>
            <a:ext cx="4762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6"/>
              </a:cxn>
              <a:cxn ang="0">
                <a:pos x="8" y="36"/>
              </a:cxn>
              <a:cxn ang="0">
                <a:pos x="4" y="36"/>
              </a:cxn>
              <a:cxn ang="0">
                <a:pos x="0" y="0"/>
              </a:cxn>
            </a:cxnLst>
            <a:rect l="0" t="0" r="r" b="b"/>
            <a:pathLst>
              <a:path w="8" h="36">
                <a:moveTo>
                  <a:pt x="0" y="0"/>
                </a:moveTo>
                <a:lnTo>
                  <a:pt x="4" y="0"/>
                </a:lnTo>
                <a:lnTo>
                  <a:pt x="8" y="36"/>
                </a:lnTo>
                <a:lnTo>
                  <a:pt x="8" y="36"/>
                </a:lnTo>
                <a:lnTo>
                  <a:pt x="4" y="3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4" name="Freeform 48"/>
          <p:cNvSpPr>
            <a:spLocks/>
          </p:cNvSpPr>
          <p:nvPr/>
        </p:nvSpPr>
        <p:spPr bwMode="auto">
          <a:xfrm>
            <a:off x="5435600" y="5081588"/>
            <a:ext cx="476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7" y="35"/>
              </a:cxn>
              <a:cxn ang="0">
                <a:pos x="7" y="35"/>
              </a:cxn>
              <a:cxn ang="0">
                <a:pos x="3" y="35"/>
              </a:cxn>
              <a:cxn ang="0">
                <a:pos x="0" y="0"/>
              </a:cxn>
            </a:cxnLst>
            <a:rect l="0" t="0" r="r" b="b"/>
            <a:pathLst>
              <a:path w="7" h="35">
                <a:moveTo>
                  <a:pt x="0" y="0"/>
                </a:moveTo>
                <a:lnTo>
                  <a:pt x="4" y="0"/>
                </a:lnTo>
                <a:lnTo>
                  <a:pt x="7" y="35"/>
                </a:lnTo>
                <a:lnTo>
                  <a:pt x="7" y="35"/>
                </a:lnTo>
                <a:lnTo>
                  <a:pt x="3" y="3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5" name="Freeform 49"/>
          <p:cNvSpPr>
            <a:spLocks/>
          </p:cNvSpPr>
          <p:nvPr/>
        </p:nvSpPr>
        <p:spPr bwMode="auto">
          <a:xfrm>
            <a:off x="5430838" y="5121275"/>
            <a:ext cx="4762" cy="63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9" y="3"/>
              </a:cxn>
              <a:cxn ang="0">
                <a:pos x="3" y="13"/>
              </a:cxn>
              <a:cxn ang="0">
                <a:pos x="1" y="14"/>
              </a:cxn>
              <a:cxn ang="0">
                <a:pos x="0" y="9"/>
              </a:cxn>
              <a:cxn ang="0">
                <a:pos x="6" y="0"/>
              </a:cxn>
            </a:cxnLst>
            <a:rect l="0" t="0" r="r" b="b"/>
            <a:pathLst>
              <a:path w="9" h="14">
                <a:moveTo>
                  <a:pt x="6" y="0"/>
                </a:moveTo>
                <a:lnTo>
                  <a:pt x="9" y="3"/>
                </a:lnTo>
                <a:lnTo>
                  <a:pt x="3" y="13"/>
                </a:lnTo>
                <a:lnTo>
                  <a:pt x="1" y="14"/>
                </a:lnTo>
                <a:lnTo>
                  <a:pt x="0" y="9"/>
                </a:lnTo>
                <a:lnTo>
                  <a:pt x="6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6" name="Freeform 50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3" y="5"/>
              </a:cxn>
              <a:cxn ang="0">
                <a:pos x="1" y="5"/>
              </a:cxn>
              <a:cxn ang="0">
                <a:pos x="1" y="3"/>
              </a:cxn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3" h="5">
                <a:moveTo>
                  <a:pt x="2" y="0"/>
                </a:moveTo>
                <a:lnTo>
                  <a:pt x="3" y="5"/>
                </a:lnTo>
                <a:lnTo>
                  <a:pt x="1" y="5"/>
                </a:lnTo>
                <a:lnTo>
                  <a:pt x="1" y="3"/>
                </a:lnTo>
                <a:lnTo>
                  <a:pt x="0" y="1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7" name="Freeform 51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" y="2"/>
              </a:cxn>
              <a:cxn ang="0">
                <a:pos x="3" y="3"/>
              </a:cxn>
              <a:cxn ang="0">
                <a:pos x="2" y="4"/>
              </a:cxn>
              <a:cxn ang="0">
                <a:pos x="2" y="4"/>
              </a:cxn>
              <a:cxn ang="0">
                <a:pos x="0" y="2"/>
              </a:cxn>
              <a:cxn ang="0">
                <a:pos x="1" y="0"/>
              </a:cxn>
            </a:cxnLst>
            <a:rect l="0" t="0" r="r" b="b"/>
            <a:pathLst>
              <a:path w="3" h="4">
                <a:moveTo>
                  <a:pt x="1" y="0"/>
                </a:moveTo>
                <a:lnTo>
                  <a:pt x="2" y="2"/>
                </a:lnTo>
                <a:lnTo>
                  <a:pt x="3" y="3"/>
                </a:ln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8" name="Freeform 52"/>
          <p:cNvSpPr>
            <a:spLocks/>
          </p:cNvSpPr>
          <p:nvPr/>
        </p:nvSpPr>
        <p:spPr bwMode="auto">
          <a:xfrm>
            <a:off x="5427663" y="5126038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2"/>
              </a:cxn>
              <a:cxn ang="0">
                <a:pos x="3" y="4"/>
              </a:cxn>
              <a:cxn ang="0">
                <a:pos x="2" y="2"/>
              </a:cxn>
              <a:cxn ang="0">
                <a:pos x="0" y="2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4" h="4">
                <a:moveTo>
                  <a:pt x="2" y="0"/>
                </a:moveTo>
                <a:lnTo>
                  <a:pt x="4" y="2"/>
                </a:lnTo>
                <a:lnTo>
                  <a:pt x="3" y="4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29" name="Freeform 53"/>
          <p:cNvSpPr>
            <a:spLocks/>
          </p:cNvSpPr>
          <p:nvPr/>
        </p:nvSpPr>
        <p:spPr bwMode="auto">
          <a:xfrm>
            <a:off x="5427663" y="51276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4" y="0"/>
              </a:cxn>
              <a:cxn ang="0">
                <a:pos x="4" y="3"/>
              </a:cxn>
              <a:cxn ang="0">
                <a:pos x="3" y="4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4" y="3"/>
                </a:lnTo>
                <a:lnTo>
                  <a:pt x="3" y="4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0" name="Freeform 54"/>
          <p:cNvSpPr>
            <a:spLocks/>
          </p:cNvSpPr>
          <p:nvPr/>
        </p:nvSpPr>
        <p:spPr bwMode="auto">
          <a:xfrm>
            <a:off x="5410200" y="5164138"/>
            <a:ext cx="158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25"/>
              </a:cxn>
              <a:cxn ang="0">
                <a:pos x="0" y="25"/>
              </a:cxn>
              <a:cxn ang="0">
                <a:pos x="0" y="25"/>
              </a:cxn>
              <a:cxn ang="0">
                <a:pos x="0" y="0"/>
              </a:cxn>
            </a:cxnLst>
            <a:rect l="0" t="0" r="r" b="b"/>
            <a:pathLst>
              <a:path w="4" h="25">
                <a:moveTo>
                  <a:pt x="0" y="0"/>
                </a:moveTo>
                <a:lnTo>
                  <a:pt x="4" y="0"/>
                </a:lnTo>
                <a:lnTo>
                  <a:pt x="4" y="25"/>
                </a:lnTo>
                <a:lnTo>
                  <a:pt x="0" y="25"/>
                </a:lnTo>
                <a:lnTo>
                  <a:pt x="0" y="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1" name="Freeform 55"/>
          <p:cNvSpPr>
            <a:spLocks/>
          </p:cNvSpPr>
          <p:nvPr/>
        </p:nvSpPr>
        <p:spPr bwMode="auto">
          <a:xfrm>
            <a:off x="5410200" y="5173663"/>
            <a:ext cx="317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24"/>
              </a:cxn>
              <a:cxn ang="0">
                <a:pos x="1" y="25"/>
              </a:cxn>
              <a:cxn ang="0">
                <a:pos x="1" y="24"/>
              </a:cxn>
              <a:cxn ang="0">
                <a:pos x="0" y="0"/>
              </a:cxn>
            </a:cxnLst>
            <a:rect l="0" t="0" r="r" b="b"/>
            <a:pathLst>
              <a:path w="5" h="25">
                <a:moveTo>
                  <a:pt x="0" y="0"/>
                </a:moveTo>
                <a:lnTo>
                  <a:pt x="4" y="0"/>
                </a:lnTo>
                <a:lnTo>
                  <a:pt x="5" y="24"/>
                </a:lnTo>
                <a:lnTo>
                  <a:pt x="1" y="25"/>
                </a:lnTo>
                <a:lnTo>
                  <a:pt x="1" y="2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2" name="Freeform 56"/>
          <p:cNvSpPr>
            <a:spLocks/>
          </p:cNvSpPr>
          <p:nvPr/>
        </p:nvSpPr>
        <p:spPr bwMode="auto">
          <a:xfrm>
            <a:off x="5422900" y="5227638"/>
            <a:ext cx="317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32"/>
              </a:cxn>
              <a:cxn ang="0">
                <a:pos x="5" y="32"/>
              </a:cxn>
              <a:cxn ang="0">
                <a:pos x="1" y="32"/>
              </a:cxn>
              <a:cxn ang="0">
                <a:pos x="0" y="0"/>
              </a:cxn>
            </a:cxnLst>
            <a:rect l="0" t="0" r="r" b="b"/>
            <a:pathLst>
              <a:path w="5" h="32">
                <a:moveTo>
                  <a:pt x="0" y="0"/>
                </a:moveTo>
                <a:lnTo>
                  <a:pt x="4" y="0"/>
                </a:lnTo>
                <a:lnTo>
                  <a:pt x="5" y="32"/>
                </a:lnTo>
                <a:lnTo>
                  <a:pt x="5" y="32"/>
                </a:lnTo>
                <a:lnTo>
                  <a:pt x="1" y="3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3" name="Freeform 57"/>
          <p:cNvSpPr>
            <a:spLocks/>
          </p:cNvSpPr>
          <p:nvPr/>
        </p:nvSpPr>
        <p:spPr bwMode="auto">
          <a:xfrm>
            <a:off x="5422900" y="5238750"/>
            <a:ext cx="3175" cy="2698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68"/>
              </a:cxn>
              <a:cxn ang="0">
                <a:pos x="4" y="68"/>
              </a:cxn>
              <a:cxn ang="0">
                <a:pos x="0" y="68"/>
              </a:cxn>
              <a:cxn ang="0">
                <a:pos x="1" y="0"/>
              </a:cxn>
            </a:cxnLst>
            <a:rect l="0" t="0" r="r" b="b"/>
            <a:pathLst>
              <a:path w="5" h="68">
                <a:moveTo>
                  <a:pt x="1" y="0"/>
                </a:moveTo>
                <a:lnTo>
                  <a:pt x="5" y="0"/>
                </a:lnTo>
                <a:lnTo>
                  <a:pt x="4" y="68"/>
                </a:lnTo>
                <a:lnTo>
                  <a:pt x="4" y="68"/>
                </a:lnTo>
                <a:lnTo>
                  <a:pt x="0" y="68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4" name="Freeform 58"/>
          <p:cNvSpPr>
            <a:spLocks/>
          </p:cNvSpPr>
          <p:nvPr/>
        </p:nvSpPr>
        <p:spPr bwMode="auto">
          <a:xfrm>
            <a:off x="5418138" y="5265738"/>
            <a:ext cx="6350" cy="4762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2" y="0"/>
              </a:cxn>
              <a:cxn ang="0">
                <a:pos x="4" y="115"/>
              </a:cxn>
              <a:cxn ang="0">
                <a:pos x="4" y="116"/>
              </a:cxn>
              <a:cxn ang="0">
                <a:pos x="0" y="115"/>
              </a:cxn>
              <a:cxn ang="0">
                <a:pos x="8" y="0"/>
              </a:cxn>
            </a:cxnLst>
            <a:rect l="0" t="0" r="r" b="b"/>
            <a:pathLst>
              <a:path w="12" h="116">
                <a:moveTo>
                  <a:pt x="8" y="0"/>
                </a:moveTo>
                <a:lnTo>
                  <a:pt x="12" y="0"/>
                </a:lnTo>
                <a:lnTo>
                  <a:pt x="4" y="115"/>
                </a:lnTo>
                <a:lnTo>
                  <a:pt x="4" y="116"/>
                </a:lnTo>
                <a:lnTo>
                  <a:pt x="0" y="115"/>
                </a:lnTo>
                <a:lnTo>
                  <a:pt x="8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5" name="Freeform 59"/>
          <p:cNvSpPr>
            <a:spLocks/>
          </p:cNvSpPr>
          <p:nvPr/>
        </p:nvSpPr>
        <p:spPr bwMode="auto">
          <a:xfrm>
            <a:off x="5410200" y="5340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5"/>
              </a:cxn>
              <a:cxn ang="0">
                <a:pos x="4" y="6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4" h="6">
                <a:moveTo>
                  <a:pt x="0" y="0"/>
                </a:moveTo>
                <a:lnTo>
                  <a:pt x="4" y="0"/>
                </a:lnTo>
                <a:lnTo>
                  <a:pt x="4" y="5"/>
                </a:lnTo>
                <a:lnTo>
                  <a:pt x="4" y="6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6" name="Freeform 60"/>
          <p:cNvSpPr>
            <a:spLocks/>
          </p:cNvSpPr>
          <p:nvPr/>
        </p:nvSpPr>
        <p:spPr bwMode="auto">
          <a:xfrm>
            <a:off x="5410200" y="53435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3" y="5"/>
              </a:cxn>
              <a:cxn ang="0">
                <a:pos x="1" y="7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4" h="7">
                <a:moveTo>
                  <a:pt x="0" y="0"/>
                </a:moveTo>
                <a:lnTo>
                  <a:pt x="4" y="1"/>
                </a:lnTo>
                <a:lnTo>
                  <a:pt x="3" y="5"/>
                </a:lnTo>
                <a:lnTo>
                  <a:pt x="1" y="7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7" name="Freeform 61"/>
          <p:cNvSpPr>
            <a:spLocks/>
          </p:cNvSpPr>
          <p:nvPr/>
        </p:nvSpPr>
        <p:spPr bwMode="auto">
          <a:xfrm>
            <a:off x="5402263" y="5343525"/>
            <a:ext cx="9525" cy="3175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8" y="4"/>
              </a:cxn>
              <a:cxn ang="0">
                <a:pos x="3" y="8"/>
              </a:cxn>
              <a:cxn ang="0">
                <a:pos x="0" y="4"/>
              </a:cxn>
              <a:cxn ang="0">
                <a:pos x="2" y="2"/>
              </a:cxn>
              <a:cxn ang="0">
                <a:pos x="17" y="0"/>
              </a:cxn>
            </a:cxnLst>
            <a:rect l="0" t="0" r="r" b="b"/>
            <a:pathLst>
              <a:path w="18" h="8">
                <a:moveTo>
                  <a:pt x="17" y="0"/>
                </a:moveTo>
                <a:lnTo>
                  <a:pt x="18" y="4"/>
                </a:lnTo>
                <a:lnTo>
                  <a:pt x="3" y="8"/>
                </a:lnTo>
                <a:lnTo>
                  <a:pt x="0" y="4"/>
                </a:lnTo>
                <a:lnTo>
                  <a:pt x="2" y="2"/>
                </a:lnTo>
                <a:lnTo>
                  <a:pt x="17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8" name="Freeform 62"/>
          <p:cNvSpPr>
            <a:spLocks/>
          </p:cNvSpPr>
          <p:nvPr/>
        </p:nvSpPr>
        <p:spPr bwMode="auto">
          <a:xfrm>
            <a:off x="5400675" y="5345113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4"/>
              </a:cxn>
              <a:cxn ang="0">
                <a:pos x="2" y="4"/>
              </a:cxn>
              <a:cxn ang="0">
                <a:pos x="0" y="1"/>
              </a:cxn>
              <a:cxn ang="0">
                <a:pos x="0" y="1"/>
              </a:cxn>
              <a:cxn ang="0">
                <a:pos x="2" y="0"/>
              </a:cxn>
            </a:cxnLst>
            <a:rect l="0" t="0" r="r" b="b"/>
            <a:pathLst>
              <a:path w="5" h="4">
                <a:moveTo>
                  <a:pt x="2" y="0"/>
                </a:moveTo>
                <a:lnTo>
                  <a:pt x="5" y="4"/>
                </a:lnTo>
                <a:lnTo>
                  <a:pt x="2" y="4"/>
                </a:lnTo>
                <a:lnTo>
                  <a:pt x="0" y="1"/>
                </a:lnTo>
                <a:lnTo>
                  <a:pt x="0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39" name="Freeform 63"/>
          <p:cNvSpPr>
            <a:spLocks/>
          </p:cNvSpPr>
          <p:nvPr/>
        </p:nvSpPr>
        <p:spPr bwMode="auto">
          <a:xfrm>
            <a:off x="5399088" y="5346700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3"/>
              </a:cxn>
              <a:cxn ang="0">
                <a:pos x="4" y="5"/>
              </a:cxn>
              <a:cxn ang="0">
                <a:pos x="0" y="4"/>
              </a:cxn>
              <a:cxn ang="0">
                <a:pos x="1" y="3"/>
              </a:cxn>
              <a:cxn ang="0">
                <a:pos x="2" y="0"/>
              </a:cxn>
            </a:cxnLst>
            <a:rect l="0" t="0" r="r" b="b"/>
            <a:pathLst>
              <a:path w="4" h="5">
                <a:moveTo>
                  <a:pt x="2" y="0"/>
                </a:moveTo>
                <a:lnTo>
                  <a:pt x="4" y="3"/>
                </a:lnTo>
                <a:lnTo>
                  <a:pt x="4" y="5"/>
                </a:lnTo>
                <a:lnTo>
                  <a:pt x="0" y="4"/>
                </a:lnTo>
                <a:lnTo>
                  <a:pt x="1" y="3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40" name="Freeform 64"/>
          <p:cNvSpPr>
            <a:spLocks/>
          </p:cNvSpPr>
          <p:nvPr/>
        </p:nvSpPr>
        <p:spPr bwMode="auto">
          <a:xfrm>
            <a:off x="5399088" y="5348288"/>
            <a:ext cx="317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4" y="11"/>
              </a:cxn>
              <a:cxn ang="0">
                <a:pos x="2" y="13"/>
              </a:cxn>
              <a:cxn ang="0">
                <a:pos x="0" y="9"/>
              </a:cxn>
              <a:cxn ang="0">
                <a:pos x="0" y="0"/>
              </a:cxn>
            </a:cxnLst>
            <a:rect l="0" t="0" r="r" b="b"/>
            <a:pathLst>
              <a:path w="4" h="13">
                <a:moveTo>
                  <a:pt x="0" y="0"/>
                </a:moveTo>
                <a:lnTo>
                  <a:pt x="4" y="1"/>
                </a:lnTo>
                <a:lnTo>
                  <a:pt x="4" y="11"/>
                </a:lnTo>
                <a:lnTo>
                  <a:pt x="2" y="13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441" name="Freeform 65"/>
          <p:cNvSpPr>
            <a:spLocks/>
          </p:cNvSpPr>
          <p:nvPr/>
        </p:nvSpPr>
        <p:spPr bwMode="auto">
          <a:xfrm>
            <a:off x="5373688" y="5353050"/>
            <a:ext cx="3175" cy="3175"/>
          </a:xfrm>
          <a:custGeom>
            <a:avLst/>
            <a:gdLst/>
            <a:ahLst/>
            <a:cxnLst>
              <a:cxn ang="0">
                <a:pos x="5" y="1"/>
              </a:cxn>
              <a:cxn ang="0">
                <a:pos x="4" y="6"/>
              </a:cxn>
              <a:cxn ang="0">
                <a:pos x="0" y="4"/>
              </a:cxn>
              <a:cxn ang="0">
                <a:pos x="0" y="2"/>
              </a:cxn>
              <a:cxn ang="0">
                <a:pos x="2" y="0"/>
              </a:cxn>
              <a:cxn ang="0">
                <a:pos x="5" y="1"/>
              </a:cxn>
            </a:cxnLst>
            <a:rect l="0" t="0" r="r" b="b"/>
            <a:pathLst>
              <a:path w="5" h="6">
                <a:moveTo>
                  <a:pt x="5" y="1"/>
                </a:moveTo>
                <a:lnTo>
                  <a:pt x="4" y="6"/>
                </a:lnTo>
                <a:lnTo>
                  <a:pt x="0" y="4"/>
                </a:lnTo>
                <a:lnTo>
                  <a:pt x="0" y="2"/>
                </a:lnTo>
                <a:lnTo>
                  <a:pt x="2" y="0"/>
                </a:lnTo>
                <a:lnTo>
                  <a:pt x="5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1883" name="Freeform 507"/>
          <p:cNvSpPr>
            <a:spLocks/>
          </p:cNvSpPr>
          <p:nvPr/>
        </p:nvSpPr>
        <p:spPr bwMode="auto">
          <a:xfrm>
            <a:off x="5345113" y="5318125"/>
            <a:ext cx="4762" cy="7938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4" y="22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8" y="19"/>
              </a:cxn>
            </a:cxnLst>
            <a:rect l="0" t="0" r="r" b="b"/>
            <a:pathLst>
              <a:path w="8" h="22">
                <a:moveTo>
                  <a:pt x="8" y="19"/>
                </a:moveTo>
                <a:lnTo>
                  <a:pt x="4" y="22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6508204" cy="356084"/>
          </a:xfrm>
          <a:noFill/>
          <a:ln/>
        </p:spPr>
        <p:txBody>
          <a:bodyPr/>
          <a:lstStyle/>
          <a:p>
            <a:r>
              <a:rPr lang="en-US" dirty="0"/>
              <a:t>Understanding Binary Numbers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76772"/>
            <a:ext cx="8648700" cy="4433888"/>
          </a:xfrm>
          <a:noFill/>
          <a:ln/>
        </p:spPr>
        <p:txBody>
          <a:bodyPr/>
          <a:lstStyle/>
          <a:p>
            <a:pPr marL="457200" indent="-457200"/>
            <a:r>
              <a:rPr lang="en-US" dirty="0"/>
              <a:t>Binary numbers are made of </a:t>
            </a:r>
            <a:r>
              <a:rPr lang="en-US" u="sng" dirty="0"/>
              <a:t>b</a:t>
            </a:r>
            <a:r>
              <a:rPr lang="en-US" dirty="0"/>
              <a:t>inary dig</a:t>
            </a:r>
            <a:r>
              <a:rPr lang="en-US" u="sng" dirty="0"/>
              <a:t>it</a:t>
            </a:r>
            <a:r>
              <a:rPr lang="en-US" dirty="0"/>
              <a:t>s (bits): </a:t>
            </a:r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0 and 1</a:t>
            </a:r>
          </a:p>
          <a:p>
            <a:pPr marL="457200" indent="-457200"/>
            <a:r>
              <a:rPr lang="en-US" dirty="0"/>
              <a:t>How many items does an binary number represent?</a:t>
            </a:r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(1011)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1x2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+ 0x2</a:t>
            </a:r>
            <a:r>
              <a:rPr lang="en-US" baseline="30000" dirty="0">
                <a:solidFill>
                  <a:schemeClr val="tx2"/>
                </a:solidFill>
              </a:rPr>
              <a:t>2 </a:t>
            </a:r>
            <a:r>
              <a:rPr lang="en-US" dirty="0">
                <a:solidFill>
                  <a:schemeClr val="tx2"/>
                </a:solidFill>
              </a:rPr>
              <a:t>+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1x2</a:t>
            </a:r>
            <a:r>
              <a:rPr lang="en-US" baseline="30000" dirty="0">
                <a:solidFill>
                  <a:schemeClr val="tx2"/>
                </a:solidFill>
              </a:rPr>
              <a:t>1 </a:t>
            </a:r>
            <a:r>
              <a:rPr lang="en-US" dirty="0">
                <a:solidFill>
                  <a:schemeClr val="tx2"/>
                </a:solidFill>
              </a:rPr>
              <a:t>+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1x2</a:t>
            </a:r>
            <a:r>
              <a:rPr lang="en-US" baseline="30000" dirty="0">
                <a:solidFill>
                  <a:schemeClr val="tx2"/>
                </a:solidFill>
              </a:rPr>
              <a:t>0 </a:t>
            </a:r>
            <a:r>
              <a:rPr lang="en-US" dirty="0">
                <a:solidFill>
                  <a:schemeClr val="tx2"/>
                </a:solidFill>
              </a:rPr>
              <a:t>= (11)</a:t>
            </a:r>
            <a:r>
              <a:rPr lang="en-US" baseline="-25000" dirty="0">
                <a:solidFill>
                  <a:schemeClr val="tx2"/>
                </a:solidFill>
              </a:rPr>
              <a:t>10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457200" indent="-457200"/>
            <a:r>
              <a:rPr lang="en-US" dirty="0"/>
              <a:t>What about fractions?</a:t>
            </a:r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(110.10)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1x2</a:t>
            </a:r>
            <a:r>
              <a:rPr lang="en-US" baseline="30000" dirty="0">
                <a:solidFill>
                  <a:schemeClr val="tx2"/>
                </a:solidFill>
              </a:rPr>
              <a:t>2 </a:t>
            </a:r>
            <a:r>
              <a:rPr lang="en-US" dirty="0">
                <a:solidFill>
                  <a:schemeClr val="tx2"/>
                </a:solidFill>
              </a:rPr>
              <a:t>+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1x2</a:t>
            </a:r>
            <a:r>
              <a:rPr lang="en-US" baseline="30000" dirty="0">
                <a:solidFill>
                  <a:schemeClr val="tx2"/>
                </a:solidFill>
              </a:rPr>
              <a:t>1 </a:t>
            </a:r>
            <a:r>
              <a:rPr lang="en-US" dirty="0">
                <a:solidFill>
                  <a:schemeClr val="tx2"/>
                </a:solidFill>
              </a:rPr>
              <a:t>+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0x2</a:t>
            </a:r>
            <a:r>
              <a:rPr lang="en-US" baseline="30000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2"/>
                </a:solidFill>
              </a:rPr>
              <a:t> + 1x2</a:t>
            </a:r>
            <a:r>
              <a:rPr lang="en-US" baseline="30000" dirty="0">
                <a:solidFill>
                  <a:schemeClr val="tx2"/>
                </a:solidFill>
              </a:rPr>
              <a:t>-1 </a:t>
            </a:r>
            <a:r>
              <a:rPr lang="en-US" dirty="0">
                <a:solidFill>
                  <a:schemeClr val="tx2"/>
                </a:solidFill>
              </a:rPr>
              <a:t>+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0x2</a:t>
            </a:r>
            <a:r>
              <a:rPr lang="en-US" baseline="30000" dirty="0">
                <a:solidFill>
                  <a:schemeClr val="tx2"/>
                </a:solidFill>
              </a:rPr>
              <a:t>-2</a:t>
            </a:r>
          </a:p>
          <a:p>
            <a:pPr marL="457200" indent="-457200"/>
            <a:endParaRPr lang="en-US" dirty="0">
              <a:solidFill>
                <a:schemeClr val="tx2"/>
              </a:solidFill>
            </a:endParaRPr>
          </a:p>
          <a:p>
            <a:pPr marL="838200" lvl="1" indent="-342900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3428" name="Freeform 4"/>
          <p:cNvSpPr>
            <a:spLocks/>
          </p:cNvSpPr>
          <p:nvPr/>
        </p:nvSpPr>
        <p:spPr bwMode="auto">
          <a:xfrm>
            <a:off x="5699125" y="5111750"/>
            <a:ext cx="3175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6" y="87"/>
              </a:cxn>
              <a:cxn ang="0">
                <a:pos x="6" y="87"/>
              </a:cxn>
              <a:cxn ang="0">
                <a:pos x="2" y="87"/>
              </a:cxn>
              <a:cxn ang="0">
                <a:pos x="0" y="0"/>
              </a:cxn>
            </a:cxnLst>
            <a:rect l="0" t="0" r="r" b="b"/>
            <a:pathLst>
              <a:path w="6" h="87">
                <a:moveTo>
                  <a:pt x="0" y="0"/>
                </a:moveTo>
                <a:lnTo>
                  <a:pt x="4" y="0"/>
                </a:lnTo>
                <a:lnTo>
                  <a:pt x="6" y="87"/>
                </a:lnTo>
                <a:lnTo>
                  <a:pt x="6" y="87"/>
                </a:lnTo>
                <a:lnTo>
                  <a:pt x="2" y="8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29" name="Freeform 5"/>
          <p:cNvSpPr>
            <a:spLocks/>
          </p:cNvSpPr>
          <p:nvPr/>
        </p:nvSpPr>
        <p:spPr bwMode="auto">
          <a:xfrm>
            <a:off x="5700713" y="5146675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8"/>
              </a:cxn>
              <a:cxn ang="0">
                <a:pos x="5" y="88"/>
              </a:cxn>
              <a:cxn ang="0">
                <a:pos x="1" y="88"/>
              </a:cxn>
              <a:cxn ang="0">
                <a:pos x="0" y="0"/>
              </a:cxn>
            </a:cxnLst>
            <a:rect l="0" t="0" r="r" b="b"/>
            <a:pathLst>
              <a:path w="5" h="88">
                <a:moveTo>
                  <a:pt x="0" y="0"/>
                </a:moveTo>
                <a:lnTo>
                  <a:pt x="4" y="0"/>
                </a:lnTo>
                <a:lnTo>
                  <a:pt x="5" y="88"/>
                </a:lnTo>
                <a:lnTo>
                  <a:pt x="5" y="88"/>
                </a:lnTo>
                <a:lnTo>
                  <a:pt x="1" y="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0" name="Freeform 6"/>
          <p:cNvSpPr>
            <a:spLocks/>
          </p:cNvSpPr>
          <p:nvPr/>
        </p:nvSpPr>
        <p:spPr bwMode="auto">
          <a:xfrm>
            <a:off x="5700713" y="5181600"/>
            <a:ext cx="1587" cy="3492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86"/>
              </a:cxn>
              <a:cxn ang="0">
                <a:pos x="4" y="86"/>
              </a:cxn>
              <a:cxn ang="0">
                <a:pos x="0" y="86"/>
              </a:cxn>
              <a:cxn ang="0">
                <a:pos x="1" y="0"/>
              </a:cxn>
            </a:cxnLst>
            <a:rect l="0" t="0" r="r" b="b"/>
            <a:pathLst>
              <a:path w="5" h="86">
                <a:moveTo>
                  <a:pt x="1" y="0"/>
                </a:moveTo>
                <a:lnTo>
                  <a:pt x="5" y="0"/>
                </a:lnTo>
                <a:lnTo>
                  <a:pt x="4" y="86"/>
                </a:lnTo>
                <a:lnTo>
                  <a:pt x="4" y="86"/>
                </a:lnTo>
                <a:lnTo>
                  <a:pt x="0" y="86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1" name="Freeform 7"/>
          <p:cNvSpPr>
            <a:spLocks/>
          </p:cNvSpPr>
          <p:nvPr/>
        </p:nvSpPr>
        <p:spPr bwMode="auto">
          <a:xfrm>
            <a:off x="5699125" y="5216525"/>
            <a:ext cx="3175" cy="333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7" y="0"/>
              </a:cxn>
              <a:cxn ang="0">
                <a:pos x="4" y="84"/>
              </a:cxn>
              <a:cxn ang="0">
                <a:pos x="4" y="85"/>
              </a:cxn>
              <a:cxn ang="0">
                <a:pos x="0" y="84"/>
              </a:cxn>
              <a:cxn ang="0">
                <a:pos x="3" y="0"/>
              </a:cxn>
            </a:cxnLst>
            <a:rect l="0" t="0" r="r" b="b"/>
            <a:pathLst>
              <a:path w="7" h="85">
                <a:moveTo>
                  <a:pt x="3" y="0"/>
                </a:moveTo>
                <a:lnTo>
                  <a:pt x="7" y="0"/>
                </a:lnTo>
                <a:lnTo>
                  <a:pt x="4" y="84"/>
                </a:lnTo>
                <a:lnTo>
                  <a:pt x="4" y="85"/>
                </a:lnTo>
                <a:lnTo>
                  <a:pt x="0" y="84"/>
                </a:lnTo>
                <a:lnTo>
                  <a:pt x="3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5691188" y="5276850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3"/>
              </a:cxn>
              <a:cxn ang="0">
                <a:pos x="5" y="85"/>
              </a:cxn>
              <a:cxn ang="0">
                <a:pos x="1" y="83"/>
              </a:cxn>
              <a:cxn ang="0">
                <a:pos x="0" y="0"/>
              </a:cxn>
            </a:cxnLst>
            <a:rect l="0" t="0" r="r" b="b"/>
            <a:pathLst>
              <a:path w="5" h="85">
                <a:moveTo>
                  <a:pt x="0" y="0"/>
                </a:moveTo>
                <a:lnTo>
                  <a:pt x="4" y="0"/>
                </a:lnTo>
                <a:lnTo>
                  <a:pt x="5" y="83"/>
                </a:lnTo>
                <a:lnTo>
                  <a:pt x="5" y="85"/>
                </a:lnTo>
                <a:lnTo>
                  <a:pt x="1" y="8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3" name="Freeform 9"/>
          <p:cNvSpPr>
            <a:spLocks/>
          </p:cNvSpPr>
          <p:nvPr/>
        </p:nvSpPr>
        <p:spPr bwMode="auto">
          <a:xfrm>
            <a:off x="5664200" y="5384800"/>
            <a:ext cx="1588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2"/>
              </a:cxn>
              <a:cxn ang="0">
                <a:pos x="2" y="6"/>
              </a:cxn>
              <a:cxn ang="0">
                <a:pos x="2" y="6"/>
              </a:cxn>
              <a:cxn ang="0">
                <a:pos x="0" y="4"/>
              </a:cxn>
              <a:cxn ang="0">
                <a:pos x="2" y="0"/>
              </a:cxn>
            </a:cxnLst>
            <a:rect l="0" t="0" r="r" b="b"/>
            <a:pathLst>
              <a:path w="5" h="6">
                <a:moveTo>
                  <a:pt x="2" y="0"/>
                </a:moveTo>
                <a:lnTo>
                  <a:pt x="5" y="2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4" name="Freeform 10"/>
          <p:cNvSpPr>
            <a:spLocks/>
          </p:cNvSpPr>
          <p:nvPr/>
        </p:nvSpPr>
        <p:spPr bwMode="auto">
          <a:xfrm>
            <a:off x="5634038" y="5418138"/>
            <a:ext cx="3175" cy="15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6" y="4"/>
              </a:cxn>
              <a:cxn ang="0">
                <a:pos x="2" y="5"/>
              </a:cxn>
              <a:cxn ang="0">
                <a:pos x="0" y="2"/>
              </a:cxn>
              <a:cxn ang="0">
                <a:pos x="0" y="2"/>
              </a:cxn>
              <a:cxn ang="0">
                <a:pos x="4" y="0"/>
              </a:cxn>
            </a:cxnLst>
            <a:rect l="0" t="0" r="r" b="b"/>
            <a:pathLst>
              <a:path w="6" h="5">
                <a:moveTo>
                  <a:pt x="4" y="0"/>
                </a:moveTo>
                <a:lnTo>
                  <a:pt x="6" y="4"/>
                </a:lnTo>
                <a:lnTo>
                  <a:pt x="2" y="5"/>
                </a:lnTo>
                <a:lnTo>
                  <a:pt x="0" y="2"/>
                </a:lnTo>
                <a:lnTo>
                  <a:pt x="0" y="2"/>
                </a:lnTo>
                <a:lnTo>
                  <a:pt x="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5" name="Freeform 11"/>
          <p:cNvSpPr>
            <a:spLocks/>
          </p:cNvSpPr>
          <p:nvPr/>
        </p:nvSpPr>
        <p:spPr bwMode="auto">
          <a:xfrm>
            <a:off x="5621338" y="5434013"/>
            <a:ext cx="6350" cy="31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3" y="4"/>
              </a:cxn>
              <a:cxn ang="0">
                <a:pos x="1" y="7"/>
              </a:cxn>
              <a:cxn ang="0">
                <a:pos x="0" y="7"/>
              </a:cxn>
              <a:cxn ang="0">
                <a:pos x="0" y="2"/>
              </a:cxn>
              <a:cxn ang="0">
                <a:pos x="11" y="0"/>
              </a:cxn>
            </a:cxnLst>
            <a:rect l="0" t="0" r="r" b="b"/>
            <a:pathLst>
              <a:path w="13" h="7">
                <a:moveTo>
                  <a:pt x="11" y="0"/>
                </a:moveTo>
                <a:lnTo>
                  <a:pt x="13" y="4"/>
                </a:lnTo>
                <a:lnTo>
                  <a:pt x="1" y="7"/>
                </a:lnTo>
                <a:lnTo>
                  <a:pt x="0" y="7"/>
                </a:lnTo>
                <a:lnTo>
                  <a:pt x="0" y="2"/>
                </a:lnTo>
                <a:lnTo>
                  <a:pt x="1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6" name="Freeform 12"/>
          <p:cNvSpPr>
            <a:spLocks/>
          </p:cNvSpPr>
          <p:nvPr/>
        </p:nvSpPr>
        <p:spPr bwMode="auto">
          <a:xfrm>
            <a:off x="5602288" y="5434013"/>
            <a:ext cx="19050" cy="4762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4" y="5"/>
              </a:cxn>
              <a:cxn ang="0">
                <a:pos x="1" y="11"/>
              </a:cxn>
              <a:cxn ang="0">
                <a:pos x="0" y="11"/>
              </a:cxn>
              <a:cxn ang="0">
                <a:pos x="2" y="5"/>
              </a:cxn>
              <a:cxn ang="0">
                <a:pos x="34" y="0"/>
              </a:cxn>
            </a:cxnLst>
            <a:rect l="0" t="0" r="r" b="b"/>
            <a:pathLst>
              <a:path w="34" h="11">
                <a:moveTo>
                  <a:pt x="34" y="0"/>
                </a:moveTo>
                <a:lnTo>
                  <a:pt x="34" y="5"/>
                </a:lnTo>
                <a:lnTo>
                  <a:pt x="1" y="11"/>
                </a:lnTo>
                <a:lnTo>
                  <a:pt x="0" y="11"/>
                </a:lnTo>
                <a:lnTo>
                  <a:pt x="2" y="5"/>
                </a:lnTo>
                <a:lnTo>
                  <a:pt x="3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7" name="Freeform 13"/>
          <p:cNvSpPr>
            <a:spLocks/>
          </p:cNvSpPr>
          <p:nvPr/>
        </p:nvSpPr>
        <p:spPr bwMode="auto">
          <a:xfrm>
            <a:off x="5600700" y="5435600"/>
            <a:ext cx="3175" cy="3175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4" y="8"/>
              </a:cxn>
              <a:cxn ang="0">
                <a:pos x="0" y="4"/>
              </a:cxn>
              <a:cxn ang="0">
                <a:pos x="0" y="2"/>
              </a:cxn>
              <a:cxn ang="0">
                <a:pos x="3" y="0"/>
              </a:cxn>
              <a:cxn ang="0">
                <a:pos x="6" y="2"/>
              </a:cxn>
            </a:cxnLst>
            <a:rect l="0" t="0" r="r" b="b"/>
            <a:pathLst>
              <a:path w="6" h="8">
                <a:moveTo>
                  <a:pt x="6" y="2"/>
                </a:moveTo>
                <a:lnTo>
                  <a:pt x="4" y="8"/>
                </a:lnTo>
                <a:lnTo>
                  <a:pt x="0" y="4"/>
                </a:lnTo>
                <a:lnTo>
                  <a:pt x="0" y="2"/>
                </a:lnTo>
                <a:lnTo>
                  <a:pt x="3" y="0"/>
                </a:lnTo>
                <a:lnTo>
                  <a:pt x="6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8" name="Freeform 14"/>
          <p:cNvSpPr>
            <a:spLocks/>
          </p:cNvSpPr>
          <p:nvPr/>
        </p:nvSpPr>
        <p:spPr bwMode="auto">
          <a:xfrm>
            <a:off x="5597525" y="5427663"/>
            <a:ext cx="4763" cy="9525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5" y="21"/>
              </a:cxn>
              <a:cxn ang="0">
                <a:pos x="0" y="6"/>
              </a:cxn>
              <a:cxn ang="0">
                <a:pos x="1" y="0"/>
              </a:cxn>
              <a:cxn ang="0">
                <a:pos x="3" y="3"/>
              </a:cxn>
              <a:cxn ang="0">
                <a:pos x="8" y="19"/>
              </a:cxn>
            </a:cxnLst>
            <a:rect l="0" t="0" r="r" b="b"/>
            <a:pathLst>
              <a:path w="8" h="21">
                <a:moveTo>
                  <a:pt x="8" y="19"/>
                </a:moveTo>
                <a:lnTo>
                  <a:pt x="5" y="21"/>
                </a:lnTo>
                <a:lnTo>
                  <a:pt x="0" y="6"/>
                </a:lnTo>
                <a:lnTo>
                  <a:pt x="1" y="0"/>
                </a:lnTo>
                <a:lnTo>
                  <a:pt x="3" y="3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39" name="Freeform 15"/>
          <p:cNvSpPr>
            <a:spLocks/>
          </p:cNvSpPr>
          <p:nvPr/>
        </p:nvSpPr>
        <p:spPr bwMode="auto">
          <a:xfrm>
            <a:off x="5595938" y="5427663"/>
            <a:ext cx="3175" cy="3175"/>
          </a:xfrm>
          <a:custGeom>
            <a:avLst/>
            <a:gdLst/>
            <a:ahLst/>
            <a:cxnLst>
              <a:cxn ang="0">
                <a:pos x="6" y="1"/>
              </a:cxn>
              <a:cxn ang="0">
                <a:pos x="5" y="7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6" y="1"/>
              </a:cxn>
            </a:cxnLst>
            <a:rect l="0" t="0" r="r" b="b"/>
            <a:pathLst>
              <a:path w="6" h="7">
                <a:moveTo>
                  <a:pt x="6" y="1"/>
                </a:moveTo>
                <a:lnTo>
                  <a:pt x="5" y="7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6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0" name="Freeform 16"/>
          <p:cNvSpPr>
            <a:spLocks/>
          </p:cNvSpPr>
          <p:nvPr/>
        </p:nvSpPr>
        <p:spPr bwMode="auto">
          <a:xfrm>
            <a:off x="5353050" y="5199063"/>
            <a:ext cx="7938" cy="4762"/>
          </a:xfrm>
          <a:custGeom>
            <a:avLst/>
            <a:gdLst/>
            <a:ahLst/>
            <a:cxnLst>
              <a:cxn ang="0">
                <a:pos x="2" y="12"/>
              </a:cxn>
              <a:cxn ang="0">
                <a:pos x="0" y="8"/>
              </a:cxn>
              <a:cxn ang="0">
                <a:pos x="14" y="0"/>
              </a:cxn>
              <a:cxn ang="0">
                <a:pos x="16" y="3"/>
              </a:cxn>
              <a:cxn ang="0">
                <a:pos x="16" y="4"/>
              </a:cxn>
              <a:cxn ang="0">
                <a:pos x="2" y="12"/>
              </a:cxn>
            </a:cxnLst>
            <a:rect l="0" t="0" r="r" b="b"/>
            <a:pathLst>
              <a:path w="16" h="12">
                <a:moveTo>
                  <a:pt x="2" y="12"/>
                </a:moveTo>
                <a:lnTo>
                  <a:pt x="0" y="8"/>
                </a:lnTo>
                <a:lnTo>
                  <a:pt x="14" y="0"/>
                </a:lnTo>
                <a:lnTo>
                  <a:pt x="16" y="3"/>
                </a:lnTo>
                <a:lnTo>
                  <a:pt x="16" y="4"/>
                </a:lnTo>
                <a:lnTo>
                  <a:pt x="2" y="1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1" name="Freeform 17"/>
          <p:cNvSpPr>
            <a:spLocks/>
          </p:cNvSpPr>
          <p:nvPr/>
        </p:nvSpPr>
        <p:spPr bwMode="auto">
          <a:xfrm>
            <a:off x="5365750" y="5191125"/>
            <a:ext cx="3175" cy="1588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" y="4"/>
              </a:cxn>
              <a:cxn ang="0">
                <a:pos x="0" y="1"/>
              </a:cxn>
              <a:cxn ang="0">
                <a:pos x="0" y="1"/>
              </a:cxn>
              <a:cxn ang="0">
                <a:pos x="4" y="0"/>
              </a:cxn>
              <a:cxn ang="0">
                <a:pos x="5" y="4"/>
              </a:cxn>
            </a:cxnLst>
            <a:rect l="0" t="0" r="r" b="b"/>
            <a:pathLst>
              <a:path w="5" h="4">
                <a:moveTo>
                  <a:pt x="5" y="4"/>
                </a:moveTo>
                <a:lnTo>
                  <a:pt x="1" y="4"/>
                </a:lnTo>
                <a:lnTo>
                  <a:pt x="0" y="1"/>
                </a:lnTo>
                <a:lnTo>
                  <a:pt x="0" y="1"/>
                </a:lnTo>
                <a:lnTo>
                  <a:pt x="4" y="0"/>
                </a:lnTo>
                <a:lnTo>
                  <a:pt x="5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2" name="Freeform 18"/>
          <p:cNvSpPr>
            <a:spLocks/>
          </p:cNvSpPr>
          <p:nvPr/>
        </p:nvSpPr>
        <p:spPr bwMode="auto">
          <a:xfrm>
            <a:off x="5365750" y="5187950"/>
            <a:ext cx="1588" cy="3175"/>
          </a:xfrm>
          <a:custGeom>
            <a:avLst/>
            <a:gdLst/>
            <a:ahLst/>
            <a:cxnLst>
              <a:cxn ang="0">
                <a:pos x="4" y="7"/>
              </a:cxn>
              <a:cxn ang="0">
                <a:pos x="0" y="8"/>
              </a:cxn>
              <a:cxn ang="0">
                <a:pos x="0" y="3"/>
              </a:cxn>
              <a:cxn ang="0">
                <a:pos x="3" y="0"/>
              </a:cxn>
              <a:cxn ang="0">
                <a:pos x="3" y="1"/>
              </a:cxn>
              <a:cxn ang="0">
                <a:pos x="4" y="7"/>
              </a:cxn>
            </a:cxnLst>
            <a:rect l="0" t="0" r="r" b="b"/>
            <a:pathLst>
              <a:path w="4" h="8">
                <a:moveTo>
                  <a:pt x="4" y="7"/>
                </a:moveTo>
                <a:lnTo>
                  <a:pt x="0" y="8"/>
                </a:lnTo>
                <a:lnTo>
                  <a:pt x="0" y="3"/>
                </a:lnTo>
                <a:lnTo>
                  <a:pt x="3" y="0"/>
                </a:lnTo>
                <a:lnTo>
                  <a:pt x="3" y="1"/>
                </a:lnTo>
                <a:lnTo>
                  <a:pt x="4" y="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3" name="Freeform 19"/>
          <p:cNvSpPr>
            <a:spLocks/>
          </p:cNvSpPr>
          <p:nvPr/>
        </p:nvSpPr>
        <p:spPr bwMode="auto">
          <a:xfrm>
            <a:off x="5321300" y="5138738"/>
            <a:ext cx="3175" cy="1587"/>
          </a:xfrm>
          <a:custGeom>
            <a:avLst/>
            <a:gdLst/>
            <a:ahLst/>
            <a:cxnLst>
              <a:cxn ang="0">
                <a:pos x="4" y="1"/>
              </a:cxn>
              <a:cxn ang="0">
                <a:pos x="2" y="5"/>
              </a:cxn>
              <a:cxn ang="0">
                <a:pos x="0" y="4"/>
              </a:cxn>
              <a:cxn ang="0">
                <a:pos x="0" y="3"/>
              </a:cxn>
              <a:cxn ang="0">
                <a:pos x="2" y="0"/>
              </a:cxn>
              <a:cxn ang="0">
                <a:pos x="4" y="1"/>
              </a:cxn>
            </a:cxnLst>
            <a:rect l="0" t="0" r="r" b="b"/>
            <a:pathLst>
              <a:path w="4" h="5">
                <a:moveTo>
                  <a:pt x="4" y="1"/>
                </a:moveTo>
                <a:lnTo>
                  <a:pt x="2" y="5"/>
                </a:lnTo>
                <a:lnTo>
                  <a:pt x="0" y="4"/>
                </a:lnTo>
                <a:lnTo>
                  <a:pt x="0" y="3"/>
                </a:lnTo>
                <a:lnTo>
                  <a:pt x="2" y="0"/>
                </a:lnTo>
                <a:lnTo>
                  <a:pt x="4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4" name="Freeform 20"/>
          <p:cNvSpPr>
            <a:spLocks/>
          </p:cNvSpPr>
          <p:nvPr/>
        </p:nvSpPr>
        <p:spPr bwMode="auto">
          <a:xfrm>
            <a:off x="5321300" y="5137150"/>
            <a:ext cx="1588" cy="1588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2" y="7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4" y="4"/>
              </a:cxn>
            </a:cxnLst>
            <a:rect l="0" t="0" r="r" b="b"/>
            <a:pathLst>
              <a:path w="4" h="7">
                <a:moveTo>
                  <a:pt x="4" y="4"/>
                </a:moveTo>
                <a:lnTo>
                  <a:pt x="2" y="7"/>
                </a:ln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5" name="Freeform 21"/>
          <p:cNvSpPr>
            <a:spLocks/>
          </p:cNvSpPr>
          <p:nvPr/>
        </p:nvSpPr>
        <p:spPr bwMode="auto">
          <a:xfrm>
            <a:off x="5284788" y="5060950"/>
            <a:ext cx="6350" cy="11113"/>
          </a:xfrm>
          <a:custGeom>
            <a:avLst/>
            <a:gdLst/>
            <a:ahLst/>
            <a:cxnLst>
              <a:cxn ang="0">
                <a:pos x="10" y="29"/>
              </a:cxn>
              <a:cxn ang="0">
                <a:pos x="6" y="30"/>
              </a:cxn>
              <a:cxn ang="0">
                <a:pos x="0" y="1"/>
              </a:cxn>
              <a:cxn ang="0">
                <a:pos x="0" y="0"/>
              </a:cxn>
              <a:cxn ang="0">
                <a:pos x="5" y="0"/>
              </a:cxn>
              <a:cxn ang="0">
                <a:pos x="10" y="29"/>
              </a:cxn>
            </a:cxnLst>
            <a:rect l="0" t="0" r="r" b="b"/>
            <a:pathLst>
              <a:path w="10" h="30">
                <a:moveTo>
                  <a:pt x="10" y="29"/>
                </a:moveTo>
                <a:lnTo>
                  <a:pt x="6" y="30"/>
                </a:lnTo>
                <a:lnTo>
                  <a:pt x="0" y="1"/>
                </a:lnTo>
                <a:lnTo>
                  <a:pt x="0" y="0"/>
                </a:lnTo>
                <a:lnTo>
                  <a:pt x="5" y="0"/>
                </a:lnTo>
                <a:lnTo>
                  <a:pt x="10" y="2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6" name="Freeform 22"/>
          <p:cNvSpPr>
            <a:spLocks/>
          </p:cNvSpPr>
          <p:nvPr/>
        </p:nvSpPr>
        <p:spPr bwMode="auto">
          <a:xfrm>
            <a:off x="5280025" y="5037138"/>
            <a:ext cx="7938" cy="23812"/>
          </a:xfrm>
          <a:custGeom>
            <a:avLst/>
            <a:gdLst/>
            <a:ahLst/>
            <a:cxnLst>
              <a:cxn ang="0">
                <a:pos x="14" y="60"/>
              </a:cxn>
              <a:cxn ang="0">
                <a:pos x="9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4" y="60"/>
              </a:cxn>
            </a:cxnLst>
            <a:rect l="0" t="0" r="r" b="b"/>
            <a:pathLst>
              <a:path w="14" h="60">
                <a:moveTo>
                  <a:pt x="14" y="60"/>
                </a:moveTo>
                <a:lnTo>
                  <a:pt x="9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4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7" name="Freeform 23"/>
          <p:cNvSpPr>
            <a:spLocks/>
          </p:cNvSpPr>
          <p:nvPr/>
        </p:nvSpPr>
        <p:spPr bwMode="auto">
          <a:xfrm>
            <a:off x="5276850" y="5013325"/>
            <a:ext cx="6350" cy="23813"/>
          </a:xfrm>
          <a:custGeom>
            <a:avLst/>
            <a:gdLst/>
            <a:ahLst/>
            <a:cxnLst>
              <a:cxn ang="0">
                <a:pos x="11" y="60"/>
              </a:cxn>
              <a:cxn ang="0">
                <a:pos x="7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1" y="60"/>
              </a:cxn>
            </a:cxnLst>
            <a:rect l="0" t="0" r="r" b="b"/>
            <a:pathLst>
              <a:path w="11" h="60">
                <a:moveTo>
                  <a:pt x="11" y="60"/>
                </a:moveTo>
                <a:lnTo>
                  <a:pt x="7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8" name="Freeform 24"/>
          <p:cNvSpPr>
            <a:spLocks/>
          </p:cNvSpPr>
          <p:nvPr/>
        </p:nvSpPr>
        <p:spPr bwMode="auto">
          <a:xfrm>
            <a:off x="5272088" y="4979988"/>
            <a:ext cx="3175" cy="9525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3" y="27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7" y="27"/>
              </a:cxn>
            </a:cxnLst>
            <a:rect l="0" t="0" r="r" b="b"/>
            <a:pathLst>
              <a:path w="7" h="27">
                <a:moveTo>
                  <a:pt x="7" y="27"/>
                </a:moveTo>
                <a:lnTo>
                  <a:pt x="3" y="27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7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49" name="Freeform 25"/>
          <p:cNvSpPr>
            <a:spLocks/>
          </p:cNvSpPr>
          <p:nvPr/>
        </p:nvSpPr>
        <p:spPr bwMode="auto">
          <a:xfrm>
            <a:off x="5270500" y="4968875"/>
            <a:ext cx="3175" cy="11113"/>
          </a:xfrm>
          <a:custGeom>
            <a:avLst/>
            <a:gdLst/>
            <a:ahLst/>
            <a:cxnLst>
              <a:cxn ang="0">
                <a:pos x="8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8" y="27"/>
              </a:cxn>
            </a:cxnLst>
            <a:rect l="0" t="0" r="r" b="b"/>
            <a:pathLst>
              <a:path w="8" h="27">
                <a:moveTo>
                  <a:pt x="8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8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0" name="Freeform 26"/>
          <p:cNvSpPr>
            <a:spLocks/>
          </p:cNvSpPr>
          <p:nvPr/>
        </p:nvSpPr>
        <p:spPr bwMode="auto">
          <a:xfrm>
            <a:off x="5270500" y="4967288"/>
            <a:ext cx="1588" cy="1587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4" y="4"/>
              </a:cxn>
            </a:cxnLst>
            <a:rect l="0" t="0" r="r" b="b"/>
            <a:pathLst>
              <a:path w="4" h="4">
                <a:moveTo>
                  <a:pt x="4" y="4"/>
                </a:move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1" name="Freeform 27"/>
          <p:cNvSpPr>
            <a:spLocks/>
          </p:cNvSpPr>
          <p:nvPr/>
        </p:nvSpPr>
        <p:spPr bwMode="auto">
          <a:xfrm>
            <a:off x="5268913" y="4965700"/>
            <a:ext cx="3175" cy="1588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1" y="6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5" y="6"/>
              </a:cxn>
            </a:cxnLst>
            <a:rect l="0" t="0" r="r" b="b"/>
            <a:pathLst>
              <a:path w="5" h="6">
                <a:moveTo>
                  <a:pt x="5" y="6"/>
                </a:moveTo>
                <a:lnTo>
                  <a:pt x="1" y="6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5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2" name="Freeform 28"/>
          <p:cNvSpPr>
            <a:spLocks/>
          </p:cNvSpPr>
          <p:nvPr/>
        </p:nvSpPr>
        <p:spPr bwMode="auto">
          <a:xfrm>
            <a:off x="5267325" y="4959350"/>
            <a:ext cx="4763" cy="6350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3" y="14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7" y="14"/>
              </a:cxn>
            </a:cxnLst>
            <a:rect l="0" t="0" r="r" b="b"/>
            <a:pathLst>
              <a:path w="7" h="14">
                <a:moveTo>
                  <a:pt x="7" y="14"/>
                </a:moveTo>
                <a:lnTo>
                  <a:pt x="3" y="14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7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3" name="Freeform 29"/>
          <p:cNvSpPr>
            <a:spLocks/>
          </p:cNvSpPr>
          <p:nvPr/>
        </p:nvSpPr>
        <p:spPr bwMode="auto">
          <a:xfrm>
            <a:off x="5265738" y="4948238"/>
            <a:ext cx="4762" cy="11112"/>
          </a:xfrm>
          <a:custGeom>
            <a:avLst/>
            <a:gdLst/>
            <a:ahLst/>
            <a:cxnLst>
              <a:cxn ang="0">
                <a:pos x="9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9" y="27"/>
              </a:cxn>
            </a:cxnLst>
            <a:rect l="0" t="0" r="r" b="b"/>
            <a:pathLst>
              <a:path w="9" h="27">
                <a:moveTo>
                  <a:pt x="9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9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4" name="Freeform 30"/>
          <p:cNvSpPr>
            <a:spLocks/>
          </p:cNvSpPr>
          <p:nvPr/>
        </p:nvSpPr>
        <p:spPr bwMode="auto">
          <a:xfrm>
            <a:off x="5264150" y="4940300"/>
            <a:ext cx="3175" cy="7938"/>
          </a:xfrm>
          <a:custGeom>
            <a:avLst/>
            <a:gdLst/>
            <a:ahLst/>
            <a:cxnLst>
              <a:cxn ang="0">
                <a:pos x="7" y="20"/>
              </a:cxn>
              <a:cxn ang="0">
                <a:pos x="3" y="2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7" y="20"/>
              </a:cxn>
            </a:cxnLst>
            <a:rect l="0" t="0" r="r" b="b"/>
            <a:pathLst>
              <a:path w="7" h="20">
                <a:moveTo>
                  <a:pt x="7" y="20"/>
                </a:moveTo>
                <a:lnTo>
                  <a:pt x="3" y="2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7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5" name="Freeform 31"/>
          <p:cNvSpPr>
            <a:spLocks/>
          </p:cNvSpPr>
          <p:nvPr/>
        </p:nvSpPr>
        <p:spPr bwMode="auto">
          <a:xfrm>
            <a:off x="5257800" y="4894263"/>
            <a:ext cx="3175" cy="9525"/>
          </a:xfrm>
          <a:custGeom>
            <a:avLst/>
            <a:gdLst/>
            <a:ahLst/>
            <a:cxnLst>
              <a:cxn ang="0">
                <a:pos x="5" y="23"/>
              </a:cxn>
              <a:cxn ang="0">
                <a:pos x="1" y="23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5" y="23"/>
              </a:cxn>
            </a:cxnLst>
            <a:rect l="0" t="0" r="r" b="b"/>
            <a:pathLst>
              <a:path w="5" h="23">
                <a:moveTo>
                  <a:pt x="5" y="23"/>
                </a:moveTo>
                <a:lnTo>
                  <a:pt x="1" y="23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5" y="2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6" name="Freeform 32"/>
          <p:cNvSpPr>
            <a:spLocks/>
          </p:cNvSpPr>
          <p:nvPr/>
        </p:nvSpPr>
        <p:spPr bwMode="auto">
          <a:xfrm>
            <a:off x="5257800" y="4868863"/>
            <a:ext cx="4763" cy="25400"/>
          </a:xfrm>
          <a:custGeom>
            <a:avLst/>
            <a:gdLst/>
            <a:ahLst/>
            <a:cxnLst>
              <a:cxn ang="0">
                <a:pos x="4" y="63"/>
              </a:cxn>
              <a:cxn ang="0">
                <a:pos x="0" y="63"/>
              </a:cxn>
              <a:cxn ang="0">
                <a:pos x="5" y="1"/>
              </a:cxn>
              <a:cxn ang="0">
                <a:pos x="6" y="0"/>
              </a:cxn>
              <a:cxn ang="0">
                <a:pos x="9" y="2"/>
              </a:cxn>
              <a:cxn ang="0">
                <a:pos x="4" y="63"/>
              </a:cxn>
            </a:cxnLst>
            <a:rect l="0" t="0" r="r" b="b"/>
            <a:pathLst>
              <a:path w="9" h="63">
                <a:moveTo>
                  <a:pt x="4" y="63"/>
                </a:moveTo>
                <a:lnTo>
                  <a:pt x="0" y="63"/>
                </a:lnTo>
                <a:lnTo>
                  <a:pt x="5" y="1"/>
                </a:lnTo>
                <a:lnTo>
                  <a:pt x="6" y="0"/>
                </a:lnTo>
                <a:lnTo>
                  <a:pt x="9" y="2"/>
                </a:lnTo>
                <a:lnTo>
                  <a:pt x="4" y="6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7" name="Freeform 33"/>
          <p:cNvSpPr>
            <a:spLocks/>
          </p:cNvSpPr>
          <p:nvPr/>
        </p:nvSpPr>
        <p:spPr bwMode="auto">
          <a:xfrm>
            <a:off x="5265738" y="48625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1"/>
              </a:cxn>
              <a:cxn ang="0">
                <a:pos x="8" y="0"/>
              </a:cxn>
              <a:cxn ang="0">
                <a:pos x="11" y="2"/>
              </a:cxn>
              <a:cxn ang="0">
                <a:pos x="10" y="4"/>
              </a:cxn>
              <a:cxn ang="0">
                <a:pos x="1" y="6"/>
              </a:cxn>
            </a:cxnLst>
            <a:rect l="0" t="0" r="r" b="b"/>
            <a:pathLst>
              <a:path w="11" h="6">
                <a:moveTo>
                  <a:pt x="1" y="6"/>
                </a:moveTo>
                <a:lnTo>
                  <a:pt x="0" y="1"/>
                </a:lnTo>
                <a:lnTo>
                  <a:pt x="8" y="0"/>
                </a:lnTo>
                <a:lnTo>
                  <a:pt x="11" y="2"/>
                </a:lnTo>
                <a:lnTo>
                  <a:pt x="10" y="4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8" name="Freeform 34"/>
          <p:cNvSpPr>
            <a:spLocks/>
          </p:cNvSpPr>
          <p:nvPr/>
        </p:nvSpPr>
        <p:spPr bwMode="auto">
          <a:xfrm>
            <a:off x="5270500" y="4856163"/>
            <a:ext cx="4763" cy="7937"/>
          </a:xfrm>
          <a:custGeom>
            <a:avLst/>
            <a:gdLst/>
            <a:ahLst/>
            <a:cxnLst>
              <a:cxn ang="0">
                <a:pos x="3" y="20"/>
              </a:cxn>
              <a:cxn ang="0">
                <a:pos x="0" y="18"/>
              </a:cxn>
              <a:cxn ang="0">
                <a:pos x="6" y="0"/>
              </a:cxn>
              <a:cxn ang="0">
                <a:pos x="6" y="0"/>
              </a:cxn>
              <a:cxn ang="0">
                <a:pos x="9" y="3"/>
              </a:cxn>
              <a:cxn ang="0">
                <a:pos x="3" y="20"/>
              </a:cxn>
            </a:cxnLst>
            <a:rect l="0" t="0" r="r" b="b"/>
            <a:pathLst>
              <a:path w="9" h="20">
                <a:moveTo>
                  <a:pt x="3" y="20"/>
                </a:moveTo>
                <a:lnTo>
                  <a:pt x="0" y="18"/>
                </a:lnTo>
                <a:lnTo>
                  <a:pt x="6" y="0"/>
                </a:lnTo>
                <a:lnTo>
                  <a:pt x="6" y="0"/>
                </a:lnTo>
                <a:lnTo>
                  <a:pt x="9" y="3"/>
                </a:lnTo>
                <a:lnTo>
                  <a:pt x="3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59" name="Freeform 35"/>
          <p:cNvSpPr>
            <a:spLocks/>
          </p:cNvSpPr>
          <p:nvPr/>
        </p:nvSpPr>
        <p:spPr bwMode="auto">
          <a:xfrm>
            <a:off x="5273675" y="4854575"/>
            <a:ext cx="1588" cy="3175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2"/>
              </a:cxn>
              <a:cxn ang="0">
                <a:pos x="2" y="0"/>
              </a:cxn>
              <a:cxn ang="0">
                <a:pos x="5" y="2"/>
              </a:cxn>
              <a:cxn ang="0">
                <a:pos x="4" y="2"/>
              </a:cxn>
              <a:cxn ang="0">
                <a:pos x="3" y="5"/>
              </a:cxn>
            </a:cxnLst>
            <a:rect l="0" t="0" r="r" b="b"/>
            <a:pathLst>
              <a:path w="5" h="5">
                <a:moveTo>
                  <a:pt x="3" y="5"/>
                </a:moveTo>
                <a:lnTo>
                  <a:pt x="0" y="2"/>
                </a:lnTo>
                <a:lnTo>
                  <a:pt x="2" y="0"/>
                </a:lnTo>
                <a:lnTo>
                  <a:pt x="5" y="2"/>
                </a:lnTo>
                <a:lnTo>
                  <a:pt x="4" y="2"/>
                </a:lnTo>
                <a:lnTo>
                  <a:pt x="3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0" name="Freeform 36"/>
          <p:cNvSpPr>
            <a:spLocks/>
          </p:cNvSpPr>
          <p:nvPr/>
        </p:nvSpPr>
        <p:spPr bwMode="auto">
          <a:xfrm>
            <a:off x="5278438" y="4829175"/>
            <a:ext cx="7937" cy="11113"/>
          </a:xfrm>
          <a:custGeom>
            <a:avLst/>
            <a:gdLst/>
            <a:ahLst/>
            <a:cxnLst>
              <a:cxn ang="0">
                <a:pos x="3" y="25"/>
              </a:cxn>
              <a:cxn ang="0">
                <a:pos x="0" y="23"/>
              </a:cxn>
              <a:cxn ang="0">
                <a:pos x="11" y="1"/>
              </a:cxn>
              <a:cxn ang="0">
                <a:pos x="12" y="0"/>
              </a:cxn>
              <a:cxn ang="0">
                <a:pos x="13" y="5"/>
              </a:cxn>
              <a:cxn ang="0">
                <a:pos x="3" y="25"/>
              </a:cxn>
            </a:cxnLst>
            <a:rect l="0" t="0" r="r" b="b"/>
            <a:pathLst>
              <a:path w="13" h="25">
                <a:moveTo>
                  <a:pt x="3" y="25"/>
                </a:moveTo>
                <a:lnTo>
                  <a:pt x="0" y="23"/>
                </a:lnTo>
                <a:lnTo>
                  <a:pt x="11" y="1"/>
                </a:lnTo>
                <a:lnTo>
                  <a:pt x="12" y="0"/>
                </a:lnTo>
                <a:lnTo>
                  <a:pt x="13" y="5"/>
                </a:lnTo>
                <a:lnTo>
                  <a:pt x="3" y="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1" name="Freeform 37"/>
          <p:cNvSpPr>
            <a:spLocks/>
          </p:cNvSpPr>
          <p:nvPr/>
        </p:nvSpPr>
        <p:spPr bwMode="auto">
          <a:xfrm>
            <a:off x="5284788" y="4829175"/>
            <a:ext cx="3175" cy="3175"/>
          </a:xfrm>
          <a:custGeom>
            <a:avLst/>
            <a:gdLst/>
            <a:ahLst/>
            <a:cxnLst>
              <a:cxn ang="0">
                <a:pos x="1" y="5"/>
              </a:cxn>
              <a:cxn ang="0">
                <a:pos x="0" y="0"/>
              </a:cxn>
              <a:cxn ang="0">
                <a:pos x="2" y="0"/>
              </a:cxn>
              <a:cxn ang="0">
                <a:pos x="5" y="3"/>
              </a:cxn>
              <a:cxn ang="0">
                <a:pos x="5" y="4"/>
              </a:cxn>
              <a:cxn ang="0">
                <a:pos x="1" y="5"/>
              </a:cxn>
            </a:cxnLst>
            <a:rect l="0" t="0" r="r" b="b"/>
            <a:pathLst>
              <a:path w="5" h="5">
                <a:moveTo>
                  <a:pt x="1" y="5"/>
                </a:moveTo>
                <a:lnTo>
                  <a:pt x="0" y="0"/>
                </a:lnTo>
                <a:lnTo>
                  <a:pt x="2" y="0"/>
                </a:lnTo>
                <a:lnTo>
                  <a:pt x="5" y="3"/>
                </a:lnTo>
                <a:lnTo>
                  <a:pt x="5" y="4"/>
                </a:lnTo>
                <a:lnTo>
                  <a:pt x="1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2" name="Freeform 38"/>
          <p:cNvSpPr>
            <a:spLocks/>
          </p:cNvSpPr>
          <p:nvPr/>
        </p:nvSpPr>
        <p:spPr bwMode="auto">
          <a:xfrm>
            <a:off x="5286375" y="4824413"/>
            <a:ext cx="7938" cy="635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0" y="13"/>
              </a:cxn>
              <a:cxn ang="0">
                <a:pos x="12" y="0"/>
              </a:cxn>
              <a:cxn ang="0">
                <a:pos x="14" y="2"/>
              </a:cxn>
              <a:cxn ang="0">
                <a:pos x="14" y="2"/>
              </a:cxn>
              <a:cxn ang="0">
                <a:pos x="3" y="16"/>
              </a:cxn>
            </a:cxnLst>
            <a:rect l="0" t="0" r="r" b="b"/>
            <a:pathLst>
              <a:path w="14" h="16">
                <a:moveTo>
                  <a:pt x="3" y="16"/>
                </a:moveTo>
                <a:lnTo>
                  <a:pt x="0" y="13"/>
                </a:lnTo>
                <a:lnTo>
                  <a:pt x="12" y="0"/>
                </a:lnTo>
                <a:lnTo>
                  <a:pt x="14" y="2"/>
                </a:lnTo>
                <a:lnTo>
                  <a:pt x="14" y="2"/>
                </a:lnTo>
                <a:lnTo>
                  <a:pt x="3" y="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3" name="Freeform 39"/>
          <p:cNvSpPr>
            <a:spLocks/>
          </p:cNvSpPr>
          <p:nvPr/>
        </p:nvSpPr>
        <p:spPr bwMode="auto">
          <a:xfrm>
            <a:off x="5292725" y="4818063"/>
            <a:ext cx="6350" cy="7937"/>
          </a:xfrm>
          <a:custGeom>
            <a:avLst/>
            <a:gdLst/>
            <a:ahLst/>
            <a:cxnLst>
              <a:cxn ang="0">
                <a:pos x="2" y="17"/>
              </a:cxn>
              <a:cxn ang="0">
                <a:pos x="0" y="15"/>
              </a:cxn>
              <a:cxn ang="0">
                <a:pos x="9" y="0"/>
              </a:cxn>
              <a:cxn ang="0">
                <a:pos x="13" y="1"/>
              </a:cxn>
              <a:cxn ang="0">
                <a:pos x="12" y="3"/>
              </a:cxn>
              <a:cxn ang="0">
                <a:pos x="2" y="17"/>
              </a:cxn>
            </a:cxnLst>
            <a:rect l="0" t="0" r="r" b="b"/>
            <a:pathLst>
              <a:path w="13" h="17">
                <a:moveTo>
                  <a:pt x="2" y="17"/>
                </a:moveTo>
                <a:lnTo>
                  <a:pt x="0" y="15"/>
                </a:lnTo>
                <a:lnTo>
                  <a:pt x="9" y="0"/>
                </a:lnTo>
                <a:lnTo>
                  <a:pt x="13" y="1"/>
                </a:lnTo>
                <a:lnTo>
                  <a:pt x="12" y="3"/>
                </a:lnTo>
                <a:lnTo>
                  <a:pt x="2" y="1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4" name="Freeform 40"/>
          <p:cNvSpPr>
            <a:spLocks/>
          </p:cNvSpPr>
          <p:nvPr/>
        </p:nvSpPr>
        <p:spPr bwMode="auto">
          <a:xfrm>
            <a:off x="5297488" y="4813300"/>
            <a:ext cx="1587" cy="6350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0" y="13"/>
              </a:cxn>
              <a:cxn ang="0">
                <a:pos x="0" y="1"/>
              </a:cxn>
              <a:cxn ang="0">
                <a:pos x="1" y="0"/>
              </a:cxn>
              <a:cxn ang="0">
                <a:pos x="4" y="3"/>
              </a:cxn>
              <a:cxn ang="0">
                <a:pos x="4" y="14"/>
              </a:cxn>
            </a:cxnLst>
            <a:rect l="0" t="0" r="r" b="b"/>
            <a:pathLst>
              <a:path w="4" h="14">
                <a:moveTo>
                  <a:pt x="4" y="14"/>
                </a:moveTo>
                <a:lnTo>
                  <a:pt x="0" y="13"/>
                </a:lnTo>
                <a:lnTo>
                  <a:pt x="0" y="1"/>
                </a:lnTo>
                <a:lnTo>
                  <a:pt x="1" y="0"/>
                </a:lnTo>
                <a:lnTo>
                  <a:pt x="4" y="3"/>
                </a:lnTo>
                <a:lnTo>
                  <a:pt x="4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5" name="Freeform 41"/>
          <p:cNvSpPr>
            <a:spLocks/>
          </p:cNvSpPr>
          <p:nvPr/>
        </p:nvSpPr>
        <p:spPr bwMode="auto">
          <a:xfrm>
            <a:off x="5307013" y="4799013"/>
            <a:ext cx="3175" cy="3175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0" y="6"/>
              </a:cxn>
              <a:cxn ang="0">
                <a:pos x="6" y="2"/>
              </a:cxn>
              <a:cxn ang="0">
                <a:pos x="7" y="0"/>
              </a:cxn>
              <a:cxn ang="0">
                <a:pos x="8" y="6"/>
              </a:cxn>
              <a:cxn ang="0">
                <a:pos x="3" y="8"/>
              </a:cxn>
            </a:cxnLst>
            <a:rect l="0" t="0" r="r" b="b"/>
            <a:pathLst>
              <a:path w="8" h="8">
                <a:moveTo>
                  <a:pt x="3" y="8"/>
                </a:moveTo>
                <a:lnTo>
                  <a:pt x="0" y="6"/>
                </a:lnTo>
                <a:lnTo>
                  <a:pt x="6" y="2"/>
                </a:lnTo>
                <a:lnTo>
                  <a:pt x="7" y="0"/>
                </a:lnTo>
                <a:lnTo>
                  <a:pt x="8" y="6"/>
                </a:lnTo>
                <a:lnTo>
                  <a:pt x="3" y="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6" name="Freeform 42"/>
          <p:cNvSpPr>
            <a:spLocks/>
          </p:cNvSpPr>
          <p:nvPr/>
        </p:nvSpPr>
        <p:spPr bwMode="auto">
          <a:xfrm>
            <a:off x="5310188" y="47990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0"/>
              </a:cxn>
              <a:cxn ang="0">
                <a:pos x="11" y="0"/>
              </a:cxn>
              <a:cxn ang="0">
                <a:pos x="12" y="2"/>
              </a:cxn>
              <a:cxn ang="0">
                <a:pos x="11" y="6"/>
              </a:cxn>
              <a:cxn ang="0">
                <a:pos x="1" y="6"/>
              </a:cxn>
            </a:cxnLst>
            <a:rect l="0" t="0" r="r" b="b"/>
            <a:pathLst>
              <a:path w="12" h="6">
                <a:moveTo>
                  <a:pt x="1" y="6"/>
                </a:moveTo>
                <a:lnTo>
                  <a:pt x="0" y="0"/>
                </a:lnTo>
                <a:lnTo>
                  <a:pt x="11" y="0"/>
                </a:lnTo>
                <a:lnTo>
                  <a:pt x="12" y="2"/>
                </a:lnTo>
                <a:lnTo>
                  <a:pt x="11" y="6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7" name="Freeform 43"/>
          <p:cNvSpPr>
            <a:spLocks/>
          </p:cNvSpPr>
          <p:nvPr/>
        </p:nvSpPr>
        <p:spPr bwMode="auto">
          <a:xfrm>
            <a:off x="5394325" y="4843463"/>
            <a:ext cx="3175" cy="7937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0"/>
              </a:cxn>
              <a:cxn ang="0">
                <a:pos x="8" y="19"/>
              </a:cxn>
              <a:cxn ang="0">
                <a:pos x="8" y="19"/>
              </a:cxn>
              <a:cxn ang="0">
                <a:pos x="4" y="20"/>
              </a:cxn>
              <a:cxn ang="0">
                <a:pos x="0" y="2"/>
              </a:cxn>
            </a:cxnLst>
            <a:rect l="0" t="0" r="r" b="b"/>
            <a:pathLst>
              <a:path w="8" h="20">
                <a:moveTo>
                  <a:pt x="0" y="2"/>
                </a:moveTo>
                <a:lnTo>
                  <a:pt x="3" y="0"/>
                </a:lnTo>
                <a:lnTo>
                  <a:pt x="8" y="19"/>
                </a:lnTo>
                <a:lnTo>
                  <a:pt x="8" y="19"/>
                </a:lnTo>
                <a:lnTo>
                  <a:pt x="4" y="20"/>
                </a:lnTo>
                <a:lnTo>
                  <a:pt x="0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8" name="Freeform 44"/>
          <p:cNvSpPr>
            <a:spLocks/>
          </p:cNvSpPr>
          <p:nvPr/>
        </p:nvSpPr>
        <p:spPr bwMode="auto">
          <a:xfrm>
            <a:off x="5405438" y="4884738"/>
            <a:ext cx="3175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43"/>
              </a:cxn>
              <a:cxn ang="0">
                <a:pos x="1" y="43"/>
              </a:cxn>
              <a:cxn ang="0">
                <a:pos x="1" y="43"/>
              </a:cxn>
              <a:cxn ang="0">
                <a:pos x="0" y="0"/>
              </a:cxn>
            </a:cxnLst>
            <a:rect l="0" t="0" r="r" b="b"/>
            <a:pathLst>
              <a:path w="5" h="43">
                <a:moveTo>
                  <a:pt x="0" y="0"/>
                </a:moveTo>
                <a:lnTo>
                  <a:pt x="4" y="0"/>
                </a:lnTo>
                <a:lnTo>
                  <a:pt x="5" y="43"/>
                </a:lnTo>
                <a:lnTo>
                  <a:pt x="1" y="43"/>
                </a:lnTo>
                <a:lnTo>
                  <a:pt x="1" y="4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69" name="Freeform 45"/>
          <p:cNvSpPr>
            <a:spLocks/>
          </p:cNvSpPr>
          <p:nvPr/>
        </p:nvSpPr>
        <p:spPr bwMode="auto">
          <a:xfrm>
            <a:off x="5432425" y="5053013"/>
            <a:ext cx="317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4"/>
              </a:cxn>
              <a:cxn ang="0">
                <a:pos x="8" y="34"/>
              </a:cxn>
              <a:cxn ang="0">
                <a:pos x="4" y="34"/>
              </a:cxn>
              <a:cxn ang="0">
                <a:pos x="0" y="0"/>
              </a:cxn>
            </a:cxnLst>
            <a:rect l="0" t="0" r="r" b="b"/>
            <a:pathLst>
              <a:path w="8" h="34">
                <a:moveTo>
                  <a:pt x="0" y="0"/>
                </a:moveTo>
                <a:lnTo>
                  <a:pt x="4" y="0"/>
                </a:lnTo>
                <a:lnTo>
                  <a:pt x="8" y="34"/>
                </a:lnTo>
                <a:lnTo>
                  <a:pt x="8" y="34"/>
                </a:lnTo>
                <a:lnTo>
                  <a:pt x="4" y="3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0" name="Freeform 46"/>
          <p:cNvSpPr>
            <a:spLocks/>
          </p:cNvSpPr>
          <p:nvPr/>
        </p:nvSpPr>
        <p:spPr bwMode="auto">
          <a:xfrm>
            <a:off x="5434013" y="5067300"/>
            <a:ext cx="4762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6"/>
              </a:cxn>
              <a:cxn ang="0">
                <a:pos x="8" y="36"/>
              </a:cxn>
              <a:cxn ang="0">
                <a:pos x="4" y="36"/>
              </a:cxn>
              <a:cxn ang="0">
                <a:pos x="0" y="0"/>
              </a:cxn>
            </a:cxnLst>
            <a:rect l="0" t="0" r="r" b="b"/>
            <a:pathLst>
              <a:path w="8" h="36">
                <a:moveTo>
                  <a:pt x="0" y="0"/>
                </a:moveTo>
                <a:lnTo>
                  <a:pt x="4" y="0"/>
                </a:lnTo>
                <a:lnTo>
                  <a:pt x="8" y="36"/>
                </a:lnTo>
                <a:lnTo>
                  <a:pt x="8" y="36"/>
                </a:lnTo>
                <a:lnTo>
                  <a:pt x="4" y="3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1" name="Freeform 47"/>
          <p:cNvSpPr>
            <a:spLocks/>
          </p:cNvSpPr>
          <p:nvPr/>
        </p:nvSpPr>
        <p:spPr bwMode="auto">
          <a:xfrm>
            <a:off x="5435600" y="5081588"/>
            <a:ext cx="476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7" y="35"/>
              </a:cxn>
              <a:cxn ang="0">
                <a:pos x="7" y="35"/>
              </a:cxn>
              <a:cxn ang="0">
                <a:pos x="3" y="35"/>
              </a:cxn>
              <a:cxn ang="0">
                <a:pos x="0" y="0"/>
              </a:cxn>
            </a:cxnLst>
            <a:rect l="0" t="0" r="r" b="b"/>
            <a:pathLst>
              <a:path w="7" h="35">
                <a:moveTo>
                  <a:pt x="0" y="0"/>
                </a:moveTo>
                <a:lnTo>
                  <a:pt x="4" y="0"/>
                </a:lnTo>
                <a:lnTo>
                  <a:pt x="7" y="35"/>
                </a:lnTo>
                <a:lnTo>
                  <a:pt x="7" y="35"/>
                </a:lnTo>
                <a:lnTo>
                  <a:pt x="3" y="3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2" name="Freeform 48"/>
          <p:cNvSpPr>
            <a:spLocks/>
          </p:cNvSpPr>
          <p:nvPr/>
        </p:nvSpPr>
        <p:spPr bwMode="auto">
          <a:xfrm>
            <a:off x="5430838" y="5121275"/>
            <a:ext cx="4762" cy="63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9" y="3"/>
              </a:cxn>
              <a:cxn ang="0">
                <a:pos x="3" y="13"/>
              </a:cxn>
              <a:cxn ang="0">
                <a:pos x="1" y="14"/>
              </a:cxn>
              <a:cxn ang="0">
                <a:pos x="0" y="9"/>
              </a:cxn>
              <a:cxn ang="0">
                <a:pos x="6" y="0"/>
              </a:cxn>
            </a:cxnLst>
            <a:rect l="0" t="0" r="r" b="b"/>
            <a:pathLst>
              <a:path w="9" h="14">
                <a:moveTo>
                  <a:pt x="6" y="0"/>
                </a:moveTo>
                <a:lnTo>
                  <a:pt x="9" y="3"/>
                </a:lnTo>
                <a:lnTo>
                  <a:pt x="3" y="13"/>
                </a:lnTo>
                <a:lnTo>
                  <a:pt x="1" y="14"/>
                </a:lnTo>
                <a:lnTo>
                  <a:pt x="0" y="9"/>
                </a:lnTo>
                <a:lnTo>
                  <a:pt x="6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3" name="Freeform 49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3" y="5"/>
              </a:cxn>
              <a:cxn ang="0">
                <a:pos x="1" y="5"/>
              </a:cxn>
              <a:cxn ang="0">
                <a:pos x="1" y="3"/>
              </a:cxn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3" h="5">
                <a:moveTo>
                  <a:pt x="2" y="0"/>
                </a:moveTo>
                <a:lnTo>
                  <a:pt x="3" y="5"/>
                </a:lnTo>
                <a:lnTo>
                  <a:pt x="1" y="5"/>
                </a:lnTo>
                <a:lnTo>
                  <a:pt x="1" y="3"/>
                </a:lnTo>
                <a:lnTo>
                  <a:pt x="0" y="1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4" name="Freeform 50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" y="2"/>
              </a:cxn>
              <a:cxn ang="0">
                <a:pos x="3" y="3"/>
              </a:cxn>
              <a:cxn ang="0">
                <a:pos x="2" y="4"/>
              </a:cxn>
              <a:cxn ang="0">
                <a:pos x="2" y="4"/>
              </a:cxn>
              <a:cxn ang="0">
                <a:pos x="0" y="2"/>
              </a:cxn>
              <a:cxn ang="0">
                <a:pos x="1" y="0"/>
              </a:cxn>
            </a:cxnLst>
            <a:rect l="0" t="0" r="r" b="b"/>
            <a:pathLst>
              <a:path w="3" h="4">
                <a:moveTo>
                  <a:pt x="1" y="0"/>
                </a:moveTo>
                <a:lnTo>
                  <a:pt x="2" y="2"/>
                </a:lnTo>
                <a:lnTo>
                  <a:pt x="3" y="3"/>
                </a:ln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5" name="Freeform 51"/>
          <p:cNvSpPr>
            <a:spLocks/>
          </p:cNvSpPr>
          <p:nvPr/>
        </p:nvSpPr>
        <p:spPr bwMode="auto">
          <a:xfrm>
            <a:off x="5427663" y="5126038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2"/>
              </a:cxn>
              <a:cxn ang="0">
                <a:pos x="3" y="4"/>
              </a:cxn>
              <a:cxn ang="0">
                <a:pos x="2" y="2"/>
              </a:cxn>
              <a:cxn ang="0">
                <a:pos x="0" y="2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4" h="4">
                <a:moveTo>
                  <a:pt x="2" y="0"/>
                </a:moveTo>
                <a:lnTo>
                  <a:pt x="4" y="2"/>
                </a:lnTo>
                <a:lnTo>
                  <a:pt x="3" y="4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6" name="Freeform 52"/>
          <p:cNvSpPr>
            <a:spLocks/>
          </p:cNvSpPr>
          <p:nvPr/>
        </p:nvSpPr>
        <p:spPr bwMode="auto">
          <a:xfrm>
            <a:off x="5427663" y="51276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4" y="0"/>
              </a:cxn>
              <a:cxn ang="0">
                <a:pos x="4" y="3"/>
              </a:cxn>
              <a:cxn ang="0">
                <a:pos x="3" y="4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4" y="3"/>
                </a:lnTo>
                <a:lnTo>
                  <a:pt x="3" y="4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7" name="Freeform 53"/>
          <p:cNvSpPr>
            <a:spLocks/>
          </p:cNvSpPr>
          <p:nvPr/>
        </p:nvSpPr>
        <p:spPr bwMode="auto">
          <a:xfrm>
            <a:off x="5410200" y="5164138"/>
            <a:ext cx="158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25"/>
              </a:cxn>
              <a:cxn ang="0">
                <a:pos x="0" y="25"/>
              </a:cxn>
              <a:cxn ang="0">
                <a:pos x="0" y="25"/>
              </a:cxn>
              <a:cxn ang="0">
                <a:pos x="0" y="0"/>
              </a:cxn>
            </a:cxnLst>
            <a:rect l="0" t="0" r="r" b="b"/>
            <a:pathLst>
              <a:path w="4" h="25">
                <a:moveTo>
                  <a:pt x="0" y="0"/>
                </a:moveTo>
                <a:lnTo>
                  <a:pt x="4" y="0"/>
                </a:lnTo>
                <a:lnTo>
                  <a:pt x="4" y="25"/>
                </a:lnTo>
                <a:lnTo>
                  <a:pt x="0" y="25"/>
                </a:lnTo>
                <a:lnTo>
                  <a:pt x="0" y="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8" name="Freeform 54"/>
          <p:cNvSpPr>
            <a:spLocks/>
          </p:cNvSpPr>
          <p:nvPr/>
        </p:nvSpPr>
        <p:spPr bwMode="auto">
          <a:xfrm>
            <a:off x="5410200" y="5173663"/>
            <a:ext cx="317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24"/>
              </a:cxn>
              <a:cxn ang="0">
                <a:pos x="1" y="25"/>
              </a:cxn>
              <a:cxn ang="0">
                <a:pos x="1" y="24"/>
              </a:cxn>
              <a:cxn ang="0">
                <a:pos x="0" y="0"/>
              </a:cxn>
            </a:cxnLst>
            <a:rect l="0" t="0" r="r" b="b"/>
            <a:pathLst>
              <a:path w="5" h="25">
                <a:moveTo>
                  <a:pt x="0" y="0"/>
                </a:moveTo>
                <a:lnTo>
                  <a:pt x="4" y="0"/>
                </a:lnTo>
                <a:lnTo>
                  <a:pt x="5" y="24"/>
                </a:lnTo>
                <a:lnTo>
                  <a:pt x="1" y="25"/>
                </a:lnTo>
                <a:lnTo>
                  <a:pt x="1" y="2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79" name="Freeform 55"/>
          <p:cNvSpPr>
            <a:spLocks/>
          </p:cNvSpPr>
          <p:nvPr/>
        </p:nvSpPr>
        <p:spPr bwMode="auto">
          <a:xfrm>
            <a:off x="5422900" y="5227638"/>
            <a:ext cx="317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32"/>
              </a:cxn>
              <a:cxn ang="0">
                <a:pos x="5" y="32"/>
              </a:cxn>
              <a:cxn ang="0">
                <a:pos x="1" y="32"/>
              </a:cxn>
              <a:cxn ang="0">
                <a:pos x="0" y="0"/>
              </a:cxn>
            </a:cxnLst>
            <a:rect l="0" t="0" r="r" b="b"/>
            <a:pathLst>
              <a:path w="5" h="32">
                <a:moveTo>
                  <a:pt x="0" y="0"/>
                </a:moveTo>
                <a:lnTo>
                  <a:pt x="4" y="0"/>
                </a:lnTo>
                <a:lnTo>
                  <a:pt x="5" y="32"/>
                </a:lnTo>
                <a:lnTo>
                  <a:pt x="5" y="32"/>
                </a:lnTo>
                <a:lnTo>
                  <a:pt x="1" y="3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0" name="Freeform 56"/>
          <p:cNvSpPr>
            <a:spLocks/>
          </p:cNvSpPr>
          <p:nvPr/>
        </p:nvSpPr>
        <p:spPr bwMode="auto">
          <a:xfrm>
            <a:off x="5422900" y="5238750"/>
            <a:ext cx="3175" cy="2698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68"/>
              </a:cxn>
              <a:cxn ang="0">
                <a:pos x="4" y="68"/>
              </a:cxn>
              <a:cxn ang="0">
                <a:pos x="0" y="68"/>
              </a:cxn>
              <a:cxn ang="0">
                <a:pos x="1" y="0"/>
              </a:cxn>
            </a:cxnLst>
            <a:rect l="0" t="0" r="r" b="b"/>
            <a:pathLst>
              <a:path w="5" h="68">
                <a:moveTo>
                  <a:pt x="1" y="0"/>
                </a:moveTo>
                <a:lnTo>
                  <a:pt x="5" y="0"/>
                </a:lnTo>
                <a:lnTo>
                  <a:pt x="4" y="68"/>
                </a:lnTo>
                <a:lnTo>
                  <a:pt x="4" y="68"/>
                </a:lnTo>
                <a:lnTo>
                  <a:pt x="0" y="68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1" name="Freeform 57"/>
          <p:cNvSpPr>
            <a:spLocks/>
          </p:cNvSpPr>
          <p:nvPr/>
        </p:nvSpPr>
        <p:spPr bwMode="auto">
          <a:xfrm>
            <a:off x="5418138" y="5265738"/>
            <a:ext cx="6350" cy="4762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2" y="0"/>
              </a:cxn>
              <a:cxn ang="0">
                <a:pos x="4" y="115"/>
              </a:cxn>
              <a:cxn ang="0">
                <a:pos x="4" y="116"/>
              </a:cxn>
              <a:cxn ang="0">
                <a:pos x="0" y="115"/>
              </a:cxn>
              <a:cxn ang="0">
                <a:pos x="8" y="0"/>
              </a:cxn>
            </a:cxnLst>
            <a:rect l="0" t="0" r="r" b="b"/>
            <a:pathLst>
              <a:path w="12" h="116">
                <a:moveTo>
                  <a:pt x="8" y="0"/>
                </a:moveTo>
                <a:lnTo>
                  <a:pt x="12" y="0"/>
                </a:lnTo>
                <a:lnTo>
                  <a:pt x="4" y="115"/>
                </a:lnTo>
                <a:lnTo>
                  <a:pt x="4" y="116"/>
                </a:lnTo>
                <a:lnTo>
                  <a:pt x="0" y="115"/>
                </a:lnTo>
                <a:lnTo>
                  <a:pt x="8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2" name="Freeform 58"/>
          <p:cNvSpPr>
            <a:spLocks/>
          </p:cNvSpPr>
          <p:nvPr/>
        </p:nvSpPr>
        <p:spPr bwMode="auto">
          <a:xfrm>
            <a:off x="5410200" y="5340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5"/>
              </a:cxn>
              <a:cxn ang="0">
                <a:pos x="4" y="6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4" h="6">
                <a:moveTo>
                  <a:pt x="0" y="0"/>
                </a:moveTo>
                <a:lnTo>
                  <a:pt x="4" y="0"/>
                </a:lnTo>
                <a:lnTo>
                  <a:pt x="4" y="5"/>
                </a:lnTo>
                <a:lnTo>
                  <a:pt x="4" y="6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3" name="Freeform 59"/>
          <p:cNvSpPr>
            <a:spLocks/>
          </p:cNvSpPr>
          <p:nvPr/>
        </p:nvSpPr>
        <p:spPr bwMode="auto">
          <a:xfrm>
            <a:off x="5410200" y="53435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3" y="5"/>
              </a:cxn>
              <a:cxn ang="0">
                <a:pos x="1" y="7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4" h="7">
                <a:moveTo>
                  <a:pt x="0" y="0"/>
                </a:moveTo>
                <a:lnTo>
                  <a:pt x="4" y="1"/>
                </a:lnTo>
                <a:lnTo>
                  <a:pt x="3" y="5"/>
                </a:lnTo>
                <a:lnTo>
                  <a:pt x="1" y="7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4" name="Freeform 60"/>
          <p:cNvSpPr>
            <a:spLocks/>
          </p:cNvSpPr>
          <p:nvPr/>
        </p:nvSpPr>
        <p:spPr bwMode="auto">
          <a:xfrm>
            <a:off x="5402263" y="5343525"/>
            <a:ext cx="9525" cy="3175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8" y="4"/>
              </a:cxn>
              <a:cxn ang="0">
                <a:pos x="3" y="8"/>
              </a:cxn>
              <a:cxn ang="0">
                <a:pos x="0" y="4"/>
              </a:cxn>
              <a:cxn ang="0">
                <a:pos x="2" y="2"/>
              </a:cxn>
              <a:cxn ang="0">
                <a:pos x="17" y="0"/>
              </a:cxn>
            </a:cxnLst>
            <a:rect l="0" t="0" r="r" b="b"/>
            <a:pathLst>
              <a:path w="18" h="8">
                <a:moveTo>
                  <a:pt x="17" y="0"/>
                </a:moveTo>
                <a:lnTo>
                  <a:pt x="18" y="4"/>
                </a:lnTo>
                <a:lnTo>
                  <a:pt x="3" y="8"/>
                </a:lnTo>
                <a:lnTo>
                  <a:pt x="0" y="4"/>
                </a:lnTo>
                <a:lnTo>
                  <a:pt x="2" y="2"/>
                </a:lnTo>
                <a:lnTo>
                  <a:pt x="17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5" name="Freeform 61"/>
          <p:cNvSpPr>
            <a:spLocks/>
          </p:cNvSpPr>
          <p:nvPr/>
        </p:nvSpPr>
        <p:spPr bwMode="auto">
          <a:xfrm>
            <a:off x="5400675" y="5345113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4"/>
              </a:cxn>
              <a:cxn ang="0">
                <a:pos x="2" y="4"/>
              </a:cxn>
              <a:cxn ang="0">
                <a:pos x="0" y="1"/>
              </a:cxn>
              <a:cxn ang="0">
                <a:pos x="0" y="1"/>
              </a:cxn>
              <a:cxn ang="0">
                <a:pos x="2" y="0"/>
              </a:cxn>
            </a:cxnLst>
            <a:rect l="0" t="0" r="r" b="b"/>
            <a:pathLst>
              <a:path w="5" h="4">
                <a:moveTo>
                  <a:pt x="2" y="0"/>
                </a:moveTo>
                <a:lnTo>
                  <a:pt x="5" y="4"/>
                </a:lnTo>
                <a:lnTo>
                  <a:pt x="2" y="4"/>
                </a:lnTo>
                <a:lnTo>
                  <a:pt x="0" y="1"/>
                </a:lnTo>
                <a:lnTo>
                  <a:pt x="0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6" name="Freeform 62"/>
          <p:cNvSpPr>
            <a:spLocks/>
          </p:cNvSpPr>
          <p:nvPr/>
        </p:nvSpPr>
        <p:spPr bwMode="auto">
          <a:xfrm>
            <a:off x="5399088" y="5346700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3"/>
              </a:cxn>
              <a:cxn ang="0">
                <a:pos x="4" y="5"/>
              </a:cxn>
              <a:cxn ang="0">
                <a:pos x="0" y="4"/>
              </a:cxn>
              <a:cxn ang="0">
                <a:pos x="1" y="3"/>
              </a:cxn>
              <a:cxn ang="0">
                <a:pos x="2" y="0"/>
              </a:cxn>
            </a:cxnLst>
            <a:rect l="0" t="0" r="r" b="b"/>
            <a:pathLst>
              <a:path w="4" h="5">
                <a:moveTo>
                  <a:pt x="2" y="0"/>
                </a:moveTo>
                <a:lnTo>
                  <a:pt x="4" y="3"/>
                </a:lnTo>
                <a:lnTo>
                  <a:pt x="4" y="5"/>
                </a:lnTo>
                <a:lnTo>
                  <a:pt x="0" y="4"/>
                </a:lnTo>
                <a:lnTo>
                  <a:pt x="1" y="3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7" name="Freeform 63"/>
          <p:cNvSpPr>
            <a:spLocks/>
          </p:cNvSpPr>
          <p:nvPr/>
        </p:nvSpPr>
        <p:spPr bwMode="auto">
          <a:xfrm>
            <a:off x="5399088" y="5348288"/>
            <a:ext cx="317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4" y="11"/>
              </a:cxn>
              <a:cxn ang="0">
                <a:pos x="2" y="13"/>
              </a:cxn>
              <a:cxn ang="0">
                <a:pos x="0" y="9"/>
              </a:cxn>
              <a:cxn ang="0">
                <a:pos x="0" y="0"/>
              </a:cxn>
            </a:cxnLst>
            <a:rect l="0" t="0" r="r" b="b"/>
            <a:pathLst>
              <a:path w="4" h="13">
                <a:moveTo>
                  <a:pt x="0" y="0"/>
                </a:moveTo>
                <a:lnTo>
                  <a:pt x="4" y="1"/>
                </a:lnTo>
                <a:lnTo>
                  <a:pt x="4" y="11"/>
                </a:lnTo>
                <a:lnTo>
                  <a:pt x="2" y="13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8" name="Freeform 64"/>
          <p:cNvSpPr>
            <a:spLocks/>
          </p:cNvSpPr>
          <p:nvPr/>
        </p:nvSpPr>
        <p:spPr bwMode="auto">
          <a:xfrm>
            <a:off x="5373688" y="5353050"/>
            <a:ext cx="3175" cy="3175"/>
          </a:xfrm>
          <a:custGeom>
            <a:avLst/>
            <a:gdLst/>
            <a:ahLst/>
            <a:cxnLst>
              <a:cxn ang="0">
                <a:pos x="5" y="1"/>
              </a:cxn>
              <a:cxn ang="0">
                <a:pos x="4" y="6"/>
              </a:cxn>
              <a:cxn ang="0">
                <a:pos x="0" y="4"/>
              </a:cxn>
              <a:cxn ang="0">
                <a:pos x="0" y="2"/>
              </a:cxn>
              <a:cxn ang="0">
                <a:pos x="2" y="0"/>
              </a:cxn>
              <a:cxn ang="0">
                <a:pos x="5" y="1"/>
              </a:cxn>
            </a:cxnLst>
            <a:rect l="0" t="0" r="r" b="b"/>
            <a:pathLst>
              <a:path w="5" h="6">
                <a:moveTo>
                  <a:pt x="5" y="1"/>
                </a:moveTo>
                <a:lnTo>
                  <a:pt x="4" y="6"/>
                </a:lnTo>
                <a:lnTo>
                  <a:pt x="0" y="4"/>
                </a:lnTo>
                <a:lnTo>
                  <a:pt x="0" y="2"/>
                </a:lnTo>
                <a:lnTo>
                  <a:pt x="2" y="0"/>
                </a:lnTo>
                <a:lnTo>
                  <a:pt x="5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03489" name="Freeform 65"/>
          <p:cNvSpPr>
            <a:spLocks/>
          </p:cNvSpPr>
          <p:nvPr/>
        </p:nvSpPr>
        <p:spPr bwMode="auto">
          <a:xfrm>
            <a:off x="5345113" y="5318125"/>
            <a:ext cx="4762" cy="7938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4" y="22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8" y="19"/>
              </a:cxn>
            </a:cxnLst>
            <a:rect l="0" t="0" r="r" b="b"/>
            <a:pathLst>
              <a:path w="8" h="22">
                <a:moveTo>
                  <a:pt x="8" y="19"/>
                </a:moveTo>
                <a:lnTo>
                  <a:pt x="4" y="22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976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452" y="1952836"/>
            <a:ext cx="8947548" cy="361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88324" cy="608112"/>
          </a:xfrm>
          <a:noFill/>
          <a:ln/>
        </p:spPr>
        <p:txBody>
          <a:bodyPr/>
          <a:lstStyle/>
          <a:p>
            <a:r>
              <a:rPr lang="en-US" dirty="0"/>
              <a:t>Understanding Hexadecimal Numbers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76772"/>
            <a:ext cx="8648700" cy="4708525"/>
          </a:xfrm>
          <a:noFill/>
          <a:ln/>
        </p:spPr>
        <p:txBody>
          <a:bodyPr/>
          <a:lstStyle/>
          <a:p>
            <a:pPr marL="457200" indent="-457200"/>
            <a:r>
              <a:rPr lang="en-US" dirty="0"/>
              <a:t>Hexadecimal numbers are made of </a:t>
            </a:r>
            <a:r>
              <a:rPr lang="en-US" u="sng" dirty="0"/>
              <a:t>16</a:t>
            </a:r>
            <a:r>
              <a:rPr lang="en-US" dirty="0"/>
              <a:t> digits: </a:t>
            </a:r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(0,1,2,3,4,5,6,7,8,9,A, B, C, D, E, F)</a:t>
            </a:r>
          </a:p>
          <a:p>
            <a:pPr marL="457200" indent="-457200"/>
            <a:r>
              <a:rPr lang="en-US" dirty="0"/>
              <a:t>How many items does an hex number represent?</a:t>
            </a:r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(3A9F)</a:t>
            </a:r>
            <a:r>
              <a:rPr lang="en-US" baseline="-25000" dirty="0">
                <a:solidFill>
                  <a:schemeClr val="tx2"/>
                </a:solidFill>
              </a:rPr>
              <a:t>16</a:t>
            </a:r>
            <a:r>
              <a:rPr lang="en-US" dirty="0">
                <a:solidFill>
                  <a:schemeClr val="tx2"/>
                </a:solidFill>
              </a:rPr>
              <a:t> = 3x16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+ 10x16</a:t>
            </a:r>
            <a:r>
              <a:rPr lang="en-US" baseline="30000" dirty="0">
                <a:solidFill>
                  <a:schemeClr val="tx2"/>
                </a:solidFill>
              </a:rPr>
              <a:t>2 + </a:t>
            </a:r>
            <a:r>
              <a:rPr lang="en-US" dirty="0">
                <a:solidFill>
                  <a:schemeClr val="tx2"/>
                </a:solidFill>
              </a:rPr>
              <a:t>9x16</a:t>
            </a:r>
            <a:r>
              <a:rPr lang="en-US" baseline="30000" dirty="0">
                <a:solidFill>
                  <a:schemeClr val="tx2"/>
                </a:solidFill>
              </a:rPr>
              <a:t>1 + </a:t>
            </a:r>
            <a:r>
              <a:rPr lang="en-US" dirty="0">
                <a:solidFill>
                  <a:schemeClr val="tx2"/>
                </a:solidFill>
              </a:rPr>
              <a:t>15x16</a:t>
            </a:r>
            <a:r>
              <a:rPr lang="en-US" baseline="30000" dirty="0">
                <a:solidFill>
                  <a:schemeClr val="tx2"/>
                </a:solidFill>
              </a:rPr>
              <a:t>0 </a:t>
            </a:r>
            <a:r>
              <a:rPr lang="en-US" dirty="0">
                <a:solidFill>
                  <a:schemeClr val="tx2"/>
                </a:solidFill>
              </a:rPr>
              <a:t>= 14999</a:t>
            </a:r>
            <a:r>
              <a:rPr lang="en-US" baseline="-25000" dirty="0">
                <a:solidFill>
                  <a:schemeClr val="tx2"/>
                </a:solidFill>
              </a:rPr>
              <a:t>10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457200" indent="-457200"/>
            <a:r>
              <a:rPr lang="en-US" dirty="0"/>
              <a:t>What about fractions?</a:t>
            </a:r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(2D3.5)</a:t>
            </a:r>
            <a:r>
              <a:rPr lang="en-US" baseline="-25000" dirty="0">
                <a:solidFill>
                  <a:schemeClr val="tx2"/>
                </a:solidFill>
              </a:rPr>
              <a:t>16</a:t>
            </a:r>
            <a:r>
              <a:rPr lang="en-US" dirty="0">
                <a:solidFill>
                  <a:schemeClr val="tx2"/>
                </a:solidFill>
              </a:rPr>
              <a:t> = 2x16</a:t>
            </a:r>
            <a:r>
              <a:rPr lang="en-US" baseline="30000" dirty="0">
                <a:solidFill>
                  <a:schemeClr val="tx2"/>
                </a:solidFill>
              </a:rPr>
              <a:t>2 + </a:t>
            </a:r>
            <a:r>
              <a:rPr lang="en-US" dirty="0">
                <a:solidFill>
                  <a:schemeClr val="tx2"/>
                </a:solidFill>
              </a:rPr>
              <a:t>13x16</a:t>
            </a:r>
            <a:r>
              <a:rPr lang="en-US" baseline="30000" dirty="0">
                <a:solidFill>
                  <a:schemeClr val="tx2"/>
                </a:solidFill>
              </a:rPr>
              <a:t>1 + </a:t>
            </a:r>
            <a:r>
              <a:rPr lang="en-US" dirty="0">
                <a:solidFill>
                  <a:schemeClr val="tx2"/>
                </a:solidFill>
              </a:rPr>
              <a:t>3x16</a:t>
            </a:r>
            <a:r>
              <a:rPr lang="en-US" baseline="30000" dirty="0">
                <a:solidFill>
                  <a:schemeClr val="tx2"/>
                </a:solidFill>
              </a:rPr>
              <a:t>0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="0" dirty="0">
                <a:solidFill>
                  <a:schemeClr val="tx2"/>
                </a:solidFill>
              </a:rPr>
              <a:t>+</a:t>
            </a:r>
            <a:r>
              <a:rPr lang="en-US" dirty="0">
                <a:solidFill>
                  <a:schemeClr val="tx2"/>
                </a:solidFill>
              </a:rPr>
              <a:t> 5x16</a:t>
            </a:r>
            <a:r>
              <a:rPr lang="en-US" baseline="30000" dirty="0">
                <a:solidFill>
                  <a:schemeClr val="tx2"/>
                </a:solidFill>
              </a:rPr>
              <a:t>-1 </a:t>
            </a:r>
            <a:r>
              <a:rPr lang="en-US" dirty="0">
                <a:solidFill>
                  <a:schemeClr val="tx2"/>
                </a:solidFill>
              </a:rPr>
              <a:t>= 723.3125</a:t>
            </a:r>
            <a:r>
              <a:rPr lang="en-US" baseline="-25000" dirty="0">
                <a:solidFill>
                  <a:schemeClr val="tx2"/>
                </a:solidFill>
              </a:rPr>
              <a:t>10</a:t>
            </a:r>
            <a:endParaRPr lang="en-US" baseline="30000" dirty="0">
              <a:solidFill>
                <a:schemeClr val="tx2"/>
              </a:solidFill>
            </a:endParaRPr>
          </a:p>
          <a:p>
            <a:pPr marL="457200" indent="-457200"/>
            <a:r>
              <a:rPr lang="en-US" dirty="0"/>
              <a:t>Note that </a:t>
            </a:r>
            <a:r>
              <a:rPr lang="en-US" i="1" dirty="0"/>
              <a:t>each</a:t>
            </a:r>
            <a:r>
              <a:rPr lang="en-US" dirty="0"/>
              <a:t> hexadecimal digit can be represented with four bits.</a:t>
            </a:r>
            <a:endParaRPr lang="en-US" baseline="-25000" dirty="0"/>
          </a:p>
          <a:p>
            <a:pPr marL="838200" lvl="1" indent="-342900"/>
            <a:r>
              <a:rPr lang="en-US" dirty="0">
                <a:solidFill>
                  <a:schemeClr val="tx2"/>
                </a:solidFill>
              </a:rPr>
              <a:t>(1110) </a:t>
            </a:r>
            <a:r>
              <a:rPr lang="en-US" baseline="-25000" dirty="0">
                <a:solidFill>
                  <a:schemeClr val="tx2"/>
                </a:solidFill>
              </a:rPr>
              <a:t>2 </a:t>
            </a:r>
            <a:r>
              <a:rPr lang="en-US" dirty="0">
                <a:solidFill>
                  <a:schemeClr val="tx2"/>
                </a:solidFill>
              </a:rPr>
              <a:t>= (E)</a:t>
            </a:r>
            <a:r>
              <a:rPr lang="en-US" baseline="-25000" dirty="0">
                <a:solidFill>
                  <a:schemeClr val="tx2"/>
                </a:solidFill>
              </a:rPr>
              <a:t>16</a:t>
            </a:r>
          </a:p>
          <a:p>
            <a:pPr marL="457200" indent="-457200"/>
            <a:r>
              <a:rPr lang="en-US" dirty="0"/>
              <a:t>Groups of four bits are called a </a:t>
            </a:r>
            <a:r>
              <a:rPr lang="en-US" i="1" dirty="0"/>
              <a:t>nibble.</a:t>
            </a:r>
          </a:p>
          <a:p>
            <a:pPr marL="838200" lvl="1" indent="-342900"/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(1110) 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  <a:p>
            <a:pPr marL="838200" lvl="1" indent="-342900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7764" name="Freeform 4"/>
          <p:cNvSpPr>
            <a:spLocks/>
          </p:cNvSpPr>
          <p:nvPr/>
        </p:nvSpPr>
        <p:spPr bwMode="auto">
          <a:xfrm>
            <a:off x="5699125" y="5111750"/>
            <a:ext cx="3175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6" y="87"/>
              </a:cxn>
              <a:cxn ang="0">
                <a:pos x="6" y="87"/>
              </a:cxn>
              <a:cxn ang="0">
                <a:pos x="2" y="87"/>
              </a:cxn>
              <a:cxn ang="0">
                <a:pos x="0" y="0"/>
              </a:cxn>
            </a:cxnLst>
            <a:rect l="0" t="0" r="r" b="b"/>
            <a:pathLst>
              <a:path w="6" h="87">
                <a:moveTo>
                  <a:pt x="0" y="0"/>
                </a:moveTo>
                <a:lnTo>
                  <a:pt x="4" y="0"/>
                </a:lnTo>
                <a:lnTo>
                  <a:pt x="6" y="87"/>
                </a:lnTo>
                <a:lnTo>
                  <a:pt x="6" y="87"/>
                </a:lnTo>
                <a:lnTo>
                  <a:pt x="2" y="8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65" name="Freeform 5"/>
          <p:cNvSpPr>
            <a:spLocks/>
          </p:cNvSpPr>
          <p:nvPr/>
        </p:nvSpPr>
        <p:spPr bwMode="auto">
          <a:xfrm>
            <a:off x="5700713" y="5146675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8"/>
              </a:cxn>
              <a:cxn ang="0">
                <a:pos x="5" y="88"/>
              </a:cxn>
              <a:cxn ang="0">
                <a:pos x="1" y="88"/>
              </a:cxn>
              <a:cxn ang="0">
                <a:pos x="0" y="0"/>
              </a:cxn>
            </a:cxnLst>
            <a:rect l="0" t="0" r="r" b="b"/>
            <a:pathLst>
              <a:path w="5" h="88">
                <a:moveTo>
                  <a:pt x="0" y="0"/>
                </a:moveTo>
                <a:lnTo>
                  <a:pt x="4" y="0"/>
                </a:lnTo>
                <a:lnTo>
                  <a:pt x="5" y="88"/>
                </a:lnTo>
                <a:lnTo>
                  <a:pt x="5" y="88"/>
                </a:lnTo>
                <a:lnTo>
                  <a:pt x="1" y="8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66" name="Freeform 6"/>
          <p:cNvSpPr>
            <a:spLocks/>
          </p:cNvSpPr>
          <p:nvPr/>
        </p:nvSpPr>
        <p:spPr bwMode="auto">
          <a:xfrm>
            <a:off x="5700713" y="5181600"/>
            <a:ext cx="1587" cy="3492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86"/>
              </a:cxn>
              <a:cxn ang="0">
                <a:pos x="4" y="86"/>
              </a:cxn>
              <a:cxn ang="0">
                <a:pos x="0" y="86"/>
              </a:cxn>
              <a:cxn ang="0">
                <a:pos x="1" y="0"/>
              </a:cxn>
            </a:cxnLst>
            <a:rect l="0" t="0" r="r" b="b"/>
            <a:pathLst>
              <a:path w="5" h="86">
                <a:moveTo>
                  <a:pt x="1" y="0"/>
                </a:moveTo>
                <a:lnTo>
                  <a:pt x="5" y="0"/>
                </a:lnTo>
                <a:lnTo>
                  <a:pt x="4" y="86"/>
                </a:lnTo>
                <a:lnTo>
                  <a:pt x="4" y="86"/>
                </a:lnTo>
                <a:lnTo>
                  <a:pt x="0" y="86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67" name="Freeform 7"/>
          <p:cNvSpPr>
            <a:spLocks/>
          </p:cNvSpPr>
          <p:nvPr/>
        </p:nvSpPr>
        <p:spPr bwMode="auto">
          <a:xfrm>
            <a:off x="5699125" y="5216525"/>
            <a:ext cx="3175" cy="3333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7" y="0"/>
              </a:cxn>
              <a:cxn ang="0">
                <a:pos x="4" y="84"/>
              </a:cxn>
              <a:cxn ang="0">
                <a:pos x="4" y="85"/>
              </a:cxn>
              <a:cxn ang="0">
                <a:pos x="0" y="84"/>
              </a:cxn>
              <a:cxn ang="0">
                <a:pos x="3" y="0"/>
              </a:cxn>
            </a:cxnLst>
            <a:rect l="0" t="0" r="r" b="b"/>
            <a:pathLst>
              <a:path w="7" h="85">
                <a:moveTo>
                  <a:pt x="3" y="0"/>
                </a:moveTo>
                <a:lnTo>
                  <a:pt x="7" y="0"/>
                </a:lnTo>
                <a:lnTo>
                  <a:pt x="4" y="84"/>
                </a:lnTo>
                <a:lnTo>
                  <a:pt x="4" y="85"/>
                </a:lnTo>
                <a:lnTo>
                  <a:pt x="0" y="84"/>
                </a:lnTo>
                <a:lnTo>
                  <a:pt x="3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68" name="Freeform 8"/>
          <p:cNvSpPr>
            <a:spLocks/>
          </p:cNvSpPr>
          <p:nvPr/>
        </p:nvSpPr>
        <p:spPr bwMode="auto">
          <a:xfrm>
            <a:off x="5691188" y="5276850"/>
            <a:ext cx="1587" cy="34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83"/>
              </a:cxn>
              <a:cxn ang="0">
                <a:pos x="5" y="85"/>
              </a:cxn>
              <a:cxn ang="0">
                <a:pos x="1" y="83"/>
              </a:cxn>
              <a:cxn ang="0">
                <a:pos x="0" y="0"/>
              </a:cxn>
            </a:cxnLst>
            <a:rect l="0" t="0" r="r" b="b"/>
            <a:pathLst>
              <a:path w="5" h="85">
                <a:moveTo>
                  <a:pt x="0" y="0"/>
                </a:moveTo>
                <a:lnTo>
                  <a:pt x="4" y="0"/>
                </a:lnTo>
                <a:lnTo>
                  <a:pt x="5" y="83"/>
                </a:lnTo>
                <a:lnTo>
                  <a:pt x="5" y="85"/>
                </a:lnTo>
                <a:lnTo>
                  <a:pt x="1" y="8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69" name="Freeform 9"/>
          <p:cNvSpPr>
            <a:spLocks/>
          </p:cNvSpPr>
          <p:nvPr/>
        </p:nvSpPr>
        <p:spPr bwMode="auto">
          <a:xfrm>
            <a:off x="5664200" y="5384800"/>
            <a:ext cx="1588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2"/>
              </a:cxn>
              <a:cxn ang="0">
                <a:pos x="2" y="6"/>
              </a:cxn>
              <a:cxn ang="0">
                <a:pos x="2" y="6"/>
              </a:cxn>
              <a:cxn ang="0">
                <a:pos x="0" y="4"/>
              </a:cxn>
              <a:cxn ang="0">
                <a:pos x="2" y="0"/>
              </a:cxn>
            </a:cxnLst>
            <a:rect l="0" t="0" r="r" b="b"/>
            <a:pathLst>
              <a:path w="5" h="6">
                <a:moveTo>
                  <a:pt x="2" y="0"/>
                </a:moveTo>
                <a:lnTo>
                  <a:pt x="5" y="2"/>
                </a:lnTo>
                <a:lnTo>
                  <a:pt x="2" y="6"/>
                </a:lnTo>
                <a:lnTo>
                  <a:pt x="2" y="6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0" name="Freeform 10"/>
          <p:cNvSpPr>
            <a:spLocks/>
          </p:cNvSpPr>
          <p:nvPr/>
        </p:nvSpPr>
        <p:spPr bwMode="auto">
          <a:xfrm>
            <a:off x="5634038" y="5418138"/>
            <a:ext cx="3175" cy="15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6" y="4"/>
              </a:cxn>
              <a:cxn ang="0">
                <a:pos x="2" y="5"/>
              </a:cxn>
              <a:cxn ang="0">
                <a:pos x="0" y="2"/>
              </a:cxn>
              <a:cxn ang="0">
                <a:pos x="0" y="2"/>
              </a:cxn>
              <a:cxn ang="0">
                <a:pos x="4" y="0"/>
              </a:cxn>
            </a:cxnLst>
            <a:rect l="0" t="0" r="r" b="b"/>
            <a:pathLst>
              <a:path w="6" h="5">
                <a:moveTo>
                  <a:pt x="4" y="0"/>
                </a:moveTo>
                <a:lnTo>
                  <a:pt x="6" y="4"/>
                </a:lnTo>
                <a:lnTo>
                  <a:pt x="2" y="5"/>
                </a:lnTo>
                <a:lnTo>
                  <a:pt x="0" y="2"/>
                </a:lnTo>
                <a:lnTo>
                  <a:pt x="0" y="2"/>
                </a:lnTo>
                <a:lnTo>
                  <a:pt x="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1" name="Freeform 11"/>
          <p:cNvSpPr>
            <a:spLocks/>
          </p:cNvSpPr>
          <p:nvPr/>
        </p:nvSpPr>
        <p:spPr bwMode="auto">
          <a:xfrm>
            <a:off x="5621338" y="5434013"/>
            <a:ext cx="6350" cy="31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3" y="4"/>
              </a:cxn>
              <a:cxn ang="0">
                <a:pos x="1" y="7"/>
              </a:cxn>
              <a:cxn ang="0">
                <a:pos x="0" y="7"/>
              </a:cxn>
              <a:cxn ang="0">
                <a:pos x="0" y="2"/>
              </a:cxn>
              <a:cxn ang="0">
                <a:pos x="11" y="0"/>
              </a:cxn>
            </a:cxnLst>
            <a:rect l="0" t="0" r="r" b="b"/>
            <a:pathLst>
              <a:path w="13" h="7">
                <a:moveTo>
                  <a:pt x="11" y="0"/>
                </a:moveTo>
                <a:lnTo>
                  <a:pt x="13" y="4"/>
                </a:lnTo>
                <a:lnTo>
                  <a:pt x="1" y="7"/>
                </a:lnTo>
                <a:lnTo>
                  <a:pt x="0" y="7"/>
                </a:lnTo>
                <a:lnTo>
                  <a:pt x="0" y="2"/>
                </a:lnTo>
                <a:lnTo>
                  <a:pt x="1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2" name="Freeform 12"/>
          <p:cNvSpPr>
            <a:spLocks/>
          </p:cNvSpPr>
          <p:nvPr/>
        </p:nvSpPr>
        <p:spPr bwMode="auto">
          <a:xfrm>
            <a:off x="5602288" y="5434013"/>
            <a:ext cx="19050" cy="4762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4" y="5"/>
              </a:cxn>
              <a:cxn ang="0">
                <a:pos x="1" y="11"/>
              </a:cxn>
              <a:cxn ang="0">
                <a:pos x="0" y="11"/>
              </a:cxn>
              <a:cxn ang="0">
                <a:pos x="2" y="5"/>
              </a:cxn>
              <a:cxn ang="0">
                <a:pos x="34" y="0"/>
              </a:cxn>
            </a:cxnLst>
            <a:rect l="0" t="0" r="r" b="b"/>
            <a:pathLst>
              <a:path w="34" h="11">
                <a:moveTo>
                  <a:pt x="34" y="0"/>
                </a:moveTo>
                <a:lnTo>
                  <a:pt x="34" y="5"/>
                </a:lnTo>
                <a:lnTo>
                  <a:pt x="1" y="11"/>
                </a:lnTo>
                <a:lnTo>
                  <a:pt x="0" y="11"/>
                </a:lnTo>
                <a:lnTo>
                  <a:pt x="2" y="5"/>
                </a:lnTo>
                <a:lnTo>
                  <a:pt x="34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3" name="Freeform 13"/>
          <p:cNvSpPr>
            <a:spLocks/>
          </p:cNvSpPr>
          <p:nvPr/>
        </p:nvSpPr>
        <p:spPr bwMode="auto">
          <a:xfrm>
            <a:off x="5600700" y="5435600"/>
            <a:ext cx="3175" cy="3175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4" y="8"/>
              </a:cxn>
              <a:cxn ang="0">
                <a:pos x="0" y="4"/>
              </a:cxn>
              <a:cxn ang="0">
                <a:pos x="0" y="2"/>
              </a:cxn>
              <a:cxn ang="0">
                <a:pos x="3" y="0"/>
              </a:cxn>
              <a:cxn ang="0">
                <a:pos x="6" y="2"/>
              </a:cxn>
            </a:cxnLst>
            <a:rect l="0" t="0" r="r" b="b"/>
            <a:pathLst>
              <a:path w="6" h="8">
                <a:moveTo>
                  <a:pt x="6" y="2"/>
                </a:moveTo>
                <a:lnTo>
                  <a:pt x="4" y="8"/>
                </a:lnTo>
                <a:lnTo>
                  <a:pt x="0" y="4"/>
                </a:lnTo>
                <a:lnTo>
                  <a:pt x="0" y="2"/>
                </a:lnTo>
                <a:lnTo>
                  <a:pt x="3" y="0"/>
                </a:lnTo>
                <a:lnTo>
                  <a:pt x="6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4" name="Freeform 14"/>
          <p:cNvSpPr>
            <a:spLocks/>
          </p:cNvSpPr>
          <p:nvPr/>
        </p:nvSpPr>
        <p:spPr bwMode="auto">
          <a:xfrm>
            <a:off x="5597525" y="5427663"/>
            <a:ext cx="4763" cy="9525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5" y="21"/>
              </a:cxn>
              <a:cxn ang="0">
                <a:pos x="0" y="6"/>
              </a:cxn>
              <a:cxn ang="0">
                <a:pos x="1" y="0"/>
              </a:cxn>
              <a:cxn ang="0">
                <a:pos x="3" y="3"/>
              </a:cxn>
              <a:cxn ang="0">
                <a:pos x="8" y="19"/>
              </a:cxn>
            </a:cxnLst>
            <a:rect l="0" t="0" r="r" b="b"/>
            <a:pathLst>
              <a:path w="8" h="21">
                <a:moveTo>
                  <a:pt x="8" y="19"/>
                </a:moveTo>
                <a:lnTo>
                  <a:pt x="5" y="21"/>
                </a:lnTo>
                <a:lnTo>
                  <a:pt x="0" y="6"/>
                </a:lnTo>
                <a:lnTo>
                  <a:pt x="1" y="0"/>
                </a:lnTo>
                <a:lnTo>
                  <a:pt x="3" y="3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5" name="Freeform 15"/>
          <p:cNvSpPr>
            <a:spLocks/>
          </p:cNvSpPr>
          <p:nvPr/>
        </p:nvSpPr>
        <p:spPr bwMode="auto">
          <a:xfrm>
            <a:off x="5595938" y="5427663"/>
            <a:ext cx="3175" cy="3175"/>
          </a:xfrm>
          <a:custGeom>
            <a:avLst/>
            <a:gdLst/>
            <a:ahLst/>
            <a:cxnLst>
              <a:cxn ang="0">
                <a:pos x="6" y="1"/>
              </a:cxn>
              <a:cxn ang="0">
                <a:pos x="5" y="7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6" y="1"/>
              </a:cxn>
            </a:cxnLst>
            <a:rect l="0" t="0" r="r" b="b"/>
            <a:pathLst>
              <a:path w="6" h="7">
                <a:moveTo>
                  <a:pt x="6" y="1"/>
                </a:moveTo>
                <a:lnTo>
                  <a:pt x="5" y="7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6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6" name="Freeform 16"/>
          <p:cNvSpPr>
            <a:spLocks/>
          </p:cNvSpPr>
          <p:nvPr/>
        </p:nvSpPr>
        <p:spPr bwMode="auto">
          <a:xfrm>
            <a:off x="5353050" y="5199063"/>
            <a:ext cx="7938" cy="4762"/>
          </a:xfrm>
          <a:custGeom>
            <a:avLst/>
            <a:gdLst/>
            <a:ahLst/>
            <a:cxnLst>
              <a:cxn ang="0">
                <a:pos x="2" y="12"/>
              </a:cxn>
              <a:cxn ang="0">
                <a:pos x="0" y="8"/>
              </a:cxn>
              <a:cxn ang="0">
                <a:pos x="14" y="0"/>
              </a:cxn>
              <a:cxn ang="0">
                <a:pos x="16" y="3"/>
              </a:cxn>
              <a:cxn ang="0">
                <a:pos x="16" y="4"/>
              </a:cxn>
              <a:cxn ang="0">
                <a:pos x="2" y="12"/>
              </a:cxn>
            </a:cxnLst>
            <a:rect l="0" t="0" r="r" b="b"/>
            <a:pathLst>
              <a:path w="16" h="12">
                <a:moveTo>
                  <a:pt x="2" y="12"/>
                </a:moveTo>
                <a:lnTo>
                  <a:pt x="0" y="8"/>
                </a:lnTo>
                <a:lnTo>
                  <a:pt x="14" y="0"/>
                </a:lnTo>
                <a:lnTo>
                  <a:pt x="16" y="3"/>
                </a:lnTo>
                <a:lnTo>
                  <a:pt x="16" y="4"/>
                </a:lnTo>
                <a:lnTo>
                  <a:pt x="2" y="1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7" name="Freeform 17"/>
          <p:cNvSpPr>
            <a:spLocks/>
          </p:cNvSpPr>
          <p:nvPr/>
        </p:nvSpPr>
        <p:spPr bwMode="auto">
          <a:xfrm>
            <a:off x="5365750" y="5191125"/>
            <a:ext cx="3175" cy="1588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" y="4"/>
              </a:cxn>
              <a:cxn ang="0">
                <a:pos x="0" y="1"/>
              </a:cxn>
              <a:cxn ang="0">
                <a:pos x="0" y="1"/>
              </a:cxn>
              <a:cxn ang="0">
                <a:pos x="4" y="0"/>
              </a:cxn>
              <a:cxn ang="0">
                <a:pos x="5" y="4"/>
              </a:cxn>
            </a:cxnLst>
            <a:rect l="0" t="0" r="r" b="b"/>
            <a:pathLst>
              <a:path w="5" h="4">
                <a:moveTo>
                  <a:pt x="5" y="4"/>
                </a:moveTo>
                <a:lnTo>
                  <a:pt x="1" y="4"/>
                </a:lnTo>
                <a:lnTo>
                  <a:pt x="0" y="1"/>
                </a:lnTo>
                <a:lnTo>
                  <a:pt x="0" y="1"/>
                </a:lnTo>
                <a:lnTo>
                  <a:pt x="4" y="0"/>
                </a:lnTo>
                <a:lnTo>
                  <a:pt x="5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8" name="Freeform 18"/>
          <p:cNvSpPr>
            <a:spLocks/>
          </p:cNvSpPr>
          <p:nvPr/>
        </p:nvSpPr>
        <p:spPr bwMode="auto">
          <a:xfrm>
            <a:off x="5365750" y="5187950"/>
            <a:ext cx="1588" cy="3175"/>
          </a:xfrm>
          <a:custGeom>
            <a:avLst/>
            <a:gdLst/>
            <a:ahLst/>
            <a:cxnLst>
              <a:cxn ang="0">
                <a:pos x="4" y="7"/>
              </a:cxn>
              <a:cxn ang="0">
                <a:pos x="0" y="8"/>
              </a:cxn>
              <a:cxn ang="0">
                <a:pos x="0" y="3"/>
              </a:cxn>
              <a:cxn ang="0">
                <a:pos x="3" y="0"/>
              </a:cxn>
              <a:cxn ang="0">
                <a:pos x="3" y="1"/>
              </a:cxn>
              <a:cxn ang="0">
                <a:pos x="4" y="7"/>
              </a:cxn>
            </a:cxnLst>
            <a:rect l="0" t="0" r="r" b="b"/>
            <a:pathLst>
              <a:path w="4" h="8">
                <a:moveTo>
                  <a:pt x="4" y="7"/>
                </a:moveTo>
                <a:lnTo>
                  <a:pt x="0" y="8"/>
                </a:lnTo>
                <a:lnTo>
                  <a:pt x="0" y="3"/>
                </a:lnTo>
                <a:lnTo>
                  <a:pt x="3" y="0"/>
                </a:lnTo>
                <a:lnTo>
                  <a:pt x="3" y="1"/>
                </a:lnTo>
                <a:lnTo>
                  <a:pt x="4" y="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79" name="Freeform 19"/>
          <p:cNvSpPr>
            <a:spLocks/>
          </p:cNvSpPr>
          <p:nvPr/>
        </p:nvSpPr>
        <p:spPr bwMode="auto">
          <a:xfrm>
            <a:off x="5321300" y="5138738"/>
            <a:ext cx="3175" cy="1587"/>
          </a:xfrm>
          <a:custGeom>
            <a:avLst/>
            <a:gdLst/>
            <a:ahLst/>
            <a:cxnLst>
              <a:cxn ang="0">
                <a:pos x="4" y="1"/>
              </a:cxn>
              <a:cxn ang="0">
                <a:pos x="2" y="5"/>
              </a:cxn>
              <a:cxn ang="0">
                <a:pos x="0" y="4"/>
              </a:cxn>
              <a:cxn ang="0">
                <a:pos x="0" y="3"/>
              </a:cxn>
              <a:cxn ang="0">
                <a:pos x="2" y="0"/>
              </a:cxn>
              <a:cxn ang="0">
                <a:pos x="4" y="1"/>
              </a:cxn>
            </a:cxnLst>
            <a:rect l="0" t="0" r="r" b="b"/>
            <a:pathLst>
              <a:path w="4" h="5">
                <a:moveTo>
                  <a:pt x="4" y="1"/>
                </a:moveTo>
                <a:lnTo>
                  <a:pt x="2" y="5"/>
                </a:lnTo>
                <a:lnTo>
                  <a:pt x="0" y="4"/>
                </a:lnTo>
                <a:lnTo>
                  <a:pt x="0" y="3"/>
                </a:lnTo>
                <a:lnTo>
                  <a:pt x="2" y="0"/>
                </a:lnTo>
                <a:lnTo>
                  <a:pt x="4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0" name="Freeform 20"/>
          <p:cNvSpPr>
            <a:spLocks/>
          </p:cNvSpPr>
          <p:nvPr/>
        </p:nvSpPr>
        <p:spPr bwMode="auto">
          <a:xfrm>
            <a:off x="5321300" y="5137150"/>
            <a:ext cx="1588" cy="1588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2" y="7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4" y="4"/>
              </a:cxn>
            </a:cxnLst>
            <a:rect l="0" t="0" r="r" b="b"/>
            <a:pathLst>
              <a:path w="4" h="7">
                <a:moveTo>
                  <a:pt x="4" y="4"/>
                </a:moveTo>
                <a:lnTo>
                  <a:pt x="2" y="7"/>
                </a:ln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1" name="Freeform 21"/>
          <p:cNvSpPr>
            <a:spLocks/>
          </p:cNvSpPr>
          <p:nvPr/>
        </p:nvSpPr>
        <p:spPr bwMode="auto">
          <a:xfrm>
            <a:off x="5284788" y="5060950"/>
            <a:ext cx="6350" cy="11113"/>
          </a:xfrm>
          <a:custGeom>
            <a:avLst/>
            <a:gdLst/>
            <a:ahLst/>
            <a:cxnLst>
              <a:cxn ang="0">
                <a:pos x="10" y="29"/>
              </a:cxn>
              <a:cxn ang="0">
                <a:pos x="6" y="30"/>
              </a:cxn>
              <a:cxn ang="0">
                <a:pos x="0" y="1"/>
              </a:cxn>
              <a:cxn ang="0">
                <a:pos x="0" y="0"/>
              </a:cxn>
              <a:cxn ang="0">
                <a:pos x="5" y="0"/>
              </a:cxn>
              <a:cxn ang="0">
                <a:pos x="10" y="29"/>
              </a:cxn>
            </a:cxnLst>
            <a:rect l="0" t="0" r="r" b="b"/>
            <a:pathLst>
              <a:path w="10" h="30">
                <a:moveTo>
                  <a:pt x="10" y="29"/>
                </a:moveTo>
                <a:lnTo>
                  <a:pt x="6" y="30"/>
                </a:lnTo>
                <a:lnTo>
                  <a:pt x="0" y="1"/>
                </a:lnTo>
                <a:lnTo>
                  <a:pt x="0" y="0"/>
                </a:lnTo>
                <a:lnTo>
                  <a:pt x="5" y="0"/>
                </a:lnTo>
                <a:lnTo>
                  <a:pt x="10" y="2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2" name="Freeform 22"/>
          <p:cNvSpPr>
            <a:spLocks/>
          </p:cNvSpPr>
          <p:nvPr/>
        </p:nvSpPr>
        <p:spPr bwMode="auto">
          <a:xfrm>
            <a:off x="5280025" y="5037138"/>
            <a:ext cx="7938" cy="23812"/>
          </a:xfrm>
          <a:custGeom>
            <a:avLst/>
            <a:gdLst/>
            <a:ahLst/>
            <a:cxnLst>
              <a:cxn ang="0">
                <a:pos x="14" y="60"/>
              </a:cxn>
              <a:cxn ang="0">
                <a:pos x="9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4" y="60"/>
              </a:cxn>
            </a:cxnLst>
            <a:rect l="0" t="0" r="r" b="b"/>
            <a:pathLst>
              <a:path w="14" h="60">
                <a:moveTo>
                  <a:pt x="14" y="60"/>
                </a:moveTo>
                <a:lnTo>
                  <a:pt x="9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4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3" name="Freeform 23"/>
          <p:cNvSpPr>
            <a:spLocks/>
          </p:cNvSpPr>
          <p:nvPr/>
        </p:nvSpPr>
        <p:spPr bwMode="auto">
          <a:xfrm>
            <a:off x="5276850" y="5013325"/>
            <a:ext cx="6350" cy="23813"/>
          </a:xfrm>
          <a:custGeom>
            <a:avLst/>
            <a:gdLst/>
            <a:ahLst/>
            <a:cxnLst>
              <a:cxn ang="0">
                <a:pos x="11" y="60"/>
              </a:cxn>
              <a:cxn ang="0">
                <a:pos x="7" y="6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11" y="60"/>
              </a:cxn>
            </a:cxnLst>
            <a:rect l="0" t="0" r="r" b="b"/>
            <a:pathLst>
              <a:path w="11" h="60">
                <a:moveTo>
                  <a:pt x="11" y="60"/>
                </a:moveTo>
                <a:lnTo>
                  <a:pt x="7" y="6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6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4" name="Freeform 24"/>
          <p:cNvSpPr>
            <a:spLocks/>
          </p:cNvSpPr>
          <p:nvPr/>
        </p:nvSpPr>
        <p:spPr bwMode="auto">
          <a:xfrm>
            <a:off x="5272088" y="4979988"/>
            <a:ext cx="3175" cy="9525"/>
          </a:xfrm>
          <a:custGeom>
            <a:avLst/>
            <a:gdLst/>
            <a:ahLst/>
            <a:cxnLst>
              <a:cxn ang="0">
                <a:pos x="7" y="27"/>
              </a:cxn>
              <a:cxn ang="0">
                <a:pos x="3" y="27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7" y="27"/>
              </a:cxn>
            </a:cxnLst>
            <a:rect l="0" t="0" r="r" b="b"/>
            <a:pathLst>
              <a:path w="7" h="27">
                <a:moveTo>
                  <a:pt x="7" y="27"/>
                </a:moveTo>
                <a:lnTo>
                  <a:pt x="3" y="27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7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5" name="Freeform 25"/>
          <p:cNvSpPr>
            <a:spLocks/>
          </p:cNvSpPr>
          <p:nvPr/>
        </p:nvSpPr>
        <p:spPr bwMode="auto">
          <a:xfrm>
            <a:off x="5270500" y="4968875"/>
            <a:ext cx="3175" cy="11113"/>
          </a:xfrm>
          <a:custGeom>
            <a:avLst/>
            <a:gdLst/>
            <a:ahLst/>
            <a:cxnLst>
              <a:cxn ang="0">
                <a:pos x="8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8" y="27"/>
              </a:cxn>
            </a:cxnLst>
            <a:rect l="0" t="0" r="r" b="b"/>
            <a:pathLst>
              <a:path w="8" h="27">
                <a:moveTo>
                  <a:pt x="8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8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6" name="Freeform 26"/>
          <p:cNvSpPr>
            <a:spLocks/>
          </p:cNvSpPr>
          <p:nvPr/>
        </p:nvSpPr>
        <p:spPr bwMode="auto">
          <a:xfrm>
            <a:off x="5270500" y="4967288"/>
            <a:ext cx="1588" cy="1587"/>
          </a:xfrm>
          <a:custGeom>
            <a:avLst/>
            <a:gdLst/>
            <a:ahLst/>
            <a:cxnLst>
              <a:cxn ang="0">
                <a:pos x="4" y="4"/>
              </a:cxn>
              <a:cxn ang="0">
                <a:pos x="0" y="4"/>
              </a:cxn>
              <a:cxn ang="0">
                <a:pos x="0" y="0"/>
              </a:cxn>
              <a:cxn ang="0">
                <a:pos x="4" y="0"/>
              </a:cxn>
              <a:cxn ang="0">
                <a:pos x="4" y="0"/>
              </a:cxn>
              <a:cxn ang="0">
                <a:pos x="4" y="4"/>
              </a:cxn>
            </a:cxnLst>
            <a:rect l="0" t="0" r="r" b="b"/>
            <a:pathLst>
              <a:path w="4" h="4">
                <a:moveTo>
                  <a:pt x="4" y="4"/>
                </a:move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4" y="0"/>
                </a:lnTo>
                <a:lnTo>
                  <a:pt x="4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7" name="Freeform 27"/>
          <p:cNvSpPr>
            <a:spLocks/>
          </p:cNvSpPr>
          <p:nvPr/>
        </p:nvSpPr>
        <p:spPr bwMode="auto">
          <a:xfrm>
            <a:off x="5268913" y="4965700"/>
            <a:ext cx="3175" cy="1588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1" y="6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5" y="6"/>
              </a:cxn>
            </a:cxnLst>
            <a:rect l="0" t="0" r="r" b="b"/>
            <a:pathLst>
              <a:path w="5" h="6">
                <a:moveTo>
                  <a:pt x="5" y="6"/>
                </a:moveTo>
                <a:lnTo>
                  <a:pt x="1" y="6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5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8" name="Freeform 28"/>
          <p:cNvSpPr>
            <a:spLocks/>
          </p:cNvSpPr>
          <p:nvPr/>
        </p:nvSpPr>
        <p:spPr bwMode="auto">
          <a:xfrm>
            <a:off x="5267325" y="4959350"/>
            <a:ext cx="4763" cy="6350"/>
          </a:xfrm>
          <a:custGeom>
            <a:avLst/>
            <a:gdLst/>
            <a:ahLst/>
            <a:cxnLst>
              <a:cxn ang="0">
                <a:pos x="7" y="14"/>
              </a:cxn>
              <a:cxn ang="0">
                <a:pos x="3" y="14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7" y="14"/>
              </a:cxn>
            </a:cxnLst>
            <a:rect l="0" t="0" r="r" b="b"/>
            <a:pathLst>
              <a:path w="7" h="14">
                <a:moveTo>
                  <a:pt x="7" y="14"/>
                </a:moveTo>
                <a:lnTo>
                  <a:pt x="3" y="14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7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89" name="Freeform 29"/>
          <p:cNvSpPr>
            <a:spLocks/>
          </p:cNvSpPr>
          <p:nvPr/>
        </p:nvSpPr>
        <p:spPr bwMode="auto">
          <a:xfrm>
            <a:off x="5265738" y="4948238"/>
            <a:ext cx="4762" cy="11112"/>
          </a:xfrm>
          <a:custGeom>
            <a:avLst/>
            <a:gdLst/>
            <a:ahLst/>
            <a:cxnLst>
              <a:cxn ang="0">
                <a:pos x="9" y="27"/>
              </a:cxn>
              <a:cxn ang="0">
                <a:pos x="4" y="27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9" y="27"/>
              </a:cxn>
            </a:cxnLst>
            <a:rect l="0" t="0" r="r" b="b"/>
            <a:pathLst>
              <a:path w="9" h="27">
                <a:moveTo>
                  <a:pt x="9" y="27"/>
                </a:moveTo>
                <a:lnTo>
                  <a:pt x="4" y="27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9" y="2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0" name="Freeform 30"/>
          <p:cNvSpPr>
            <a:spLocks/>
          </p:cNvSpPr>
          <p:nvPr/>
        </p:nvSpPr>
        <p:spPr bwMode="auto">
          <a:xfrm>
            <a:off x="5264150" y="4940300"/>
            <a:ext cx="3175" cy="7938"/>
          </a:xfrm>
          <a:custGeom>
            <a:avLst/>
            <a:gdLst/>
            <a:ahLst/>
            <a:cxnLst>
              <a:cxn ang="0">
                <a:pos x="7" y="20"/>
              </a:cxn>
              <a:cxn ang="0">
                <a:pos x="3" y="20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7" y="20"/>
              </a:cxn>
            </a:cxnLst>
            <a:rect l="0" t="0" r="r" b="b"/>
            <a:pathLst>
              <a:path w="7" h="20">
                <a:moveTo>
                  <a:pt x="7" y="20"/>
                </a:moveTo>
                <a:lnTo>
                  <a:pt x="3" y="20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7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1" name="Freeform 31"/>
          <p:cNvSpPr>
            <a:spLocks/>
          </p:cNvSpPr>
          <p:nvPr/>
        </p:nvSpPr>
        <p:spPr bwMode="auto">
          <a:xfrm>
            <a:off x="5257800" y="4894263"/>
            <a:ext cx="3175" cy="9525"/>
          </a:xfrm>
          <a:custGeom>
            <a:avLst/>
            <a:gdLst/>
            <a:ahLst/>
            <a:cxnLst>
              <a:cxn ang="0">
                <a:pos x="5" y="23"/>
              </a:cxn>
              <a:cxn ang="0">
                <a:pos x="1" y="23"/>
              </a:cxn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5" y="23"/>
              </a:cxn>
            </a:cxnLst>
            <a:rect l="0" t="0" r="r" b="b"/>
            <a:pathLst>
              <a:path w="5" h="23">
                <a:moveTo>
                  <a:pt x="5" y="23"/>
                </a:moveTo>
                <a:lnTo>
                  <a:pt x="1" y="23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5" y="2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2" name="Freeform 32"/>
          <p:cNvSpPr>
            <a:spLocks/>
          </p:cNvSpPr>
          <p:nvPr/>
        </p:nvSpPr>
        <p:spPr bwMode="auto">
          <a:xfrm>
            <a:off x="5257800" y="4868863"/>
            <a:ext cx="4763" cy="25400"/>
          </a:xfrm>
          <a:custGeom>
            <a:avLst/>
            <a:gdLst/>
            <a:ahLst/>
            <a:cxnLst>
              <a:cxn ang="0">
                <a:pos x="4" y="63"/>
              </a:cxn>
              <a:cxn ang="0">
                <a:pos x="0" y="63"/>
              </a:cxn>
              <a:cxn ang="0">
                <a:pos x="5" y="1"/>
              </a:cxn>
              <a:cxn ang="0">
                <a:pos x="6" y="0"/>
              </a:cxn>
              <a:cxn ang="0">
                <a:pos x="9" y="2"/>
              </a:cxn>
              <a:cxn ang="0">
                <a:pos x="4" y="63"/>
              </a:cxn>
            </a:cxnLst>
            <a:rect l="0" t="0" r="r" b="b"/>
            <a:pathLst>
              <a:path w="9" h="63">
                <a:moveTo>
                  <a:pt x="4" y="63"/>
                </a:moveTo>
                <a:lnTo>
                  <a:pt x="0" y="63"/>
                </a:lnTo>
                <a:lnTo>
                  <a:pt x="5" y="1"/>
                </a:lnTo>
                <a:lnTo>
                  <a:pt x="6" y="0"/>
                </a:lnTo>
                <a:lnTo>
                  <a:pt x="9" y="2"/>
                </a:lnTo>
                <a:lnTo>
                  <a:pt x="4" y="6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3" name="Freeform 33"/>
          <p:cNvSpPr>
            <a:spLocks/>
          </p:cNvSpPr>
          <p:nvPr/>
        </p:nvSpPr>
        <p:spPr bwMode="auto">
          <a:xfrm>
            <a:off x="5265738" y="48625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1"/>
              </a:cxn>
              <a:cxn ang="0">
                <a:pos x="8" y="0"/>
              </a:cxn>
              <a:cxn ang="0">
                <a:pos x="11" y="2"/>
              </a:cxn>
              <a:cxn ang="0">
                <a:pos x="10" y="4"/>
              </a:cxn>
              <a:cxn ang="0">
                <a:pos x="1" y="6"/>
              </a:cxn>
            </a:cxnLst>
            <a:rect l="0" t="0" r="r" b="b"/>
            <a:pathLst>
              <a:path w="11" h="6">
                <a:moveTo>
                  <a:pt x="1" y="6"/>
                </a:moveTo>
                <a:lnTo>
                  <a:pt x="0" y="1"/>
                </a:lnTo>
                <a:lnTo>
                  <a:pt x="8" y="0"/>
                </a:lnTo>
                <a:lnTo>
                  <a:pt x="11" y="2"/>
                </a:lnTo>
                <a:lnTo>
                  <a:pt x="10" y="4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4" name="Freeform 34"/>
          <p:cNvSpPr>
            <a:spLocks/>
          </p:cNvSpPr>
          <p:nvPr/>
        </p:nvSpPr>
        <p:spPr bwMode="auto">
          <a:xfrm>
            <a:off x="5270500" y="4856163"/>
            <a:ext cx="4763" cy="7937"/>
          </a:xfrm>
          <a:custGeom>
            <a:avLst/>
            <a:gdLst/>
            <a:ahLst/>
            <a:cxnLst>
              <a:cxn ang="0">
                <a:pos x="3" y="20"/>
              </a:cxn>
              <a:cxn ang="0">
                <a:pos x="0" y="18"/>
              </a:cxn>
              <a:cxn ang="0">
                <a:pos x="6" y="0"/>
              </a:cxn>
              <a:cxn ang="0">
                <a:pos x="6" y="0"/>
              </a:cxn>
              <a:cxn ang="0">
                <a:pos x="9" y="3"/>
              </a:cxn>
              <a:cxn ang="0">
                <a:pos x="3" y="20"/>
              </a:cxn>
            </a:cxnLst>
            <a:rect l="0" t="0" r="r" b="b"/>
            <a:pathLst>
              <a:path w="9" h="20">
                <a:moveTo>
                  <a:pt x="3" y="20"/>
                </a:moveTo>
                <a:lnTo>
                  <a:pt x="0" y="18"/>
                </a:lnTo>
                <a:lnTo>
                  <a:pt x="6" y="0"/>
                </a:lnTo>
                <a:lnTo>
                  <a:pt x="6" y="0"/>
                </a:lnTo>
                <a:lnTo>
                  <a:pt x="9" y="3"/>
                </a:lnTo>
                <a:lnTo>
                  <a:pt x="3" y="2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5" name="Freeform 35"/>
          <p:cNvSpPr>
            <a:spLocks/>
          </p:cNvSpPr>
          <p:nvPr/>
        </p:nvSpPr>
        <p:spPr bwMode="auto">
          <a:xfrm>
            <a:off x="5273675" y="4854575"/>
            <a:ext cx="1588" cy="3175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2"/>
              </a:cxn>
              <a:cxn ang="0">
                <a:pos x="2" y="0"/>
              </a:cxn>
              <a:cxn ang="0">
                <a:pos x="5" y="2"/>
              </a:cxn>
              <a:cxn ang="0">
                <a:pos x="4" y="2"/>
              </a:cxn>
              <a:cxn ang="0">
                <a:pos x="3" y="5"/>
              </a:cxn>
            </a:cxnLst>
            <a:rect l="0" t="0" r="r" b="b"/>
            <a:pathLst>
              <a:path w="5" h="5">
                <a:moveTo>
                  <a:pt x="3" y="5"/>
                </a:moveTo>
                <a:lnTo>
                  <a:pt x="0" y="2"/>
                </a:lnTo>
                <a:lnTo>
                  <a:pt x="2" y="0"/>
                </a:lnTo>
                <a:lnTo>
                  <a:pt x="5" y="2"/>
                </a:lnTo>
                <a:lnTo>
                  <a:pt x="4" y="2"/>
                </a:lnTo>
                <a:lnTo>
                  <a:pt x="3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6" name="Freeform 36"/>
          <p:cNvSpPr>
            <a:spLocks/>
          </p:cNvSpPr>
          <p:nvPr/>
        </p:nvSpPr>
        <p:spPr bwMode="auto">
          <a:xfrm>
            <a:off x="5278438" y="4829175"/>
            <a:ext cx="7937" cy="11113"/>
          </a:xfrm>
          <a:custGeom>
            <a:avLst/>
            <a:gdLst/>
            <a:ahLst/>
            <a:cxnLst>
              <a:cxn ang="0">
                <a:pos x="3" y="25"/>
              </a:cxn>
              <a:cxn ang="0">
                <a:pos x="0" y="23"/>
              </a:cxn>
              <a:cxn ang="0">
                <a:pos x="11" y="1"/>
              </a:cxn>
              <a:cxn ang="0">
                <a:pos x="12" y="0"/>
              </a:cxn>
              <a:cxn ang="0">
                <a:pos x="13" y="5"/>
              </a:cxn>
              <a:cxn ang="0">
                <a:pos x="3" y="25"/>
              </a:cxn>
            </a:cxnLst>
            <a:rect l="0" t="0" r="r" b="b"/>
            <a:pathLst>
              <a:path w="13" h="25">
                <a:moveTo>
                  <a:pt x="3" y="25"/>
                </a:moveTo>
                <a:lnTo>
                  <a:pt x="0" y="23"/>
                </a:lnTo>
                <a:lnTo>
                  <a:pt x="11" y="1"/>
                </a:lnTo>
                <a:lnTo>
                  <a:pt x="12" y="0"/>
                </a:lnTo>
                <a:lnTo>
                  <a:pt x="13" y="5"/>
                </a:lnTo>
                <a:lnTo>
                  <a:pt x="3" y="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7" name="Freeform 37"/>
          <p:cNvSpPr>
            <a:spLocks/>
          </p:cNvSpPr>
          <p:nvPr/>
        </p:nvSpPr>
        <p:spPr bwMode="auto">
          <a:xfrm>
            <a:off x="5284788" y="4829175"/>
            <a:ext cx="3175" cy="3175"/>
          </a:xfrm>
          <a:custGeom>
            <a:avLst/>
            <a:gdLst/>
            <a:ahLst/>
            <a:cxnLst>
              <a:cxn ang="0">
                <a:pos x="1" y="5"/>
              </a:cxn>
              <a:cxn ang="0">
                <a:pos x="0" y="0"/>
              </a:cxn>
              <a:cxn ang="0">
                <a:pos x="2" y="0"/>
              </a:cxn>
              <a:cxn ang="0">
                <a:pos x="5" y="3"/>
              </a:cxn>
              <a:cxn ang="0">
                <a:pos x="5" y="4"/>
              </a:cxn>
              <a:cxn ang="0">
                <a:pos x="1" y="5"/>
              </a:cxn>
            </a:cxnLst>
            <a:rect l="0" t="0" r="r" b="b"/>
            <a:pathLst>
              <a:path w="5" h="5">
                <a:moveTo>
                  <a:pt x="1" y="5"/>
                </a:moveTo>
                <a:lnTo>
                  <a:pt x="0" y="0"/>
                </a:lnTo>
                <a:lnTo>
                  <a:pt x="2" y="0"/>
                </a:lnTo>
                <a:lnTo>
                  <a:pt x="5" y="3"/>
                </a:lnTo>
                <a:lnTo>
                  <a:pt x="5" y="4"/>
                </a:lnTo>
                <a:lnTo>
                  <a:pt x="1" y="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8" name="Freeform 38"/>
          <p:cNvSpPr>
            <a:spLocks/>
          </p:cNvSpPr>
          <p:nvPr/>
        </p:nvSpPr>
        <p:spPr bwMode="auto">
          <a:xfrm>
            <a:off x="5286375" y="4824413"/>
            <a:ext cx="7938" cy="635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0" y="13"/>
              </a:cxn>
              <a:cxn ang="0">
                <a:pos x="12" y="0"/>
              </a:cxn>
              <a:cxn ang="0">
                <a:pos x="14" y="2"/>
              </a:cxn>
              <a:cxn ang="0">
                <a:pos x="14" y="2"/>
              </a:cxn>
              <a:cxn ang="0">
                <a:pos x="3" y="16"/>
              </a:cxn>
            </a:cxnLst>
            <a:rect l="0" t="0" r="r" b="b"/>
            <a:pathLst>
              <a:path w="14" h="16">
                <a:moveTo>
                  <a:pt x="3" y="16"/>
                </a:moveTo>
                <a:lnTo>
                  <a:pt x="0" y="13"/>
                </a:lnTo>
                <a:lnTo>
                  <a:pt x="12" y="0"/>
                </a:lnTo>
                <a:lnTo>
                  <a:pt x="14" y="2"/>
                </a:lnTo>
                <a:lnTo>
                  <a:pt x="14" y="2"/>
                </a:lnTo>
                <a:lnTo>
                  <a:pt x="3" y="1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799" name="Freeform 39"/>
          <p:cNvSpPr>
            <a:spLocks/>
          </p:cNvSpPr>
          <p:nvPr/>
        </p:nvSpPr>
        <p:spPr bwMode="auto">
          <a:xfrm>
            <a:off x="5292725" y="4818063"/>
            <a:ext cx="6350" cy="7937"/>
          </a:xfrm>
          <a:custGeom>
            <a:avLst/>
            <a:gdLst/>
            <a:ahLst/>
            <a:cxnLst>
              <a:cxn ang="0">
                <a:pos x="2" y="17"/>
              </a:cxn>
              <a:cxn ang="0">
                <a:pos x="0" y="15"/>
              </a:cxn>
              <a:cxn ang="0">
                <a:pos x="9" y="0"/>
              </a:cxn>
              <a:cxn ang="0">
                <a:pos x="13" y="1"/>
              </a:cxn>
              <a:cxn ang="0">
                <a:pos x="12" y="3"/>
              </a:cxn>
              <a:cxn ang="0">
                <a:pos x="2" y="17"/>
              </a:cxn>
            </a:cxnLst>
            <a:rect l="0" t="0" r="r" b="b"/>
            <a:pathLst>
              <a:path w="13" h="17">
                <a:moveTo>
                  <a:pt x="2" y="17"/>
                </a:moveTo>
                <a:lnTo>
                  <a:pt x="0" y="15"/>
                </a:lnTo>
                <a:lnTo>
                  <a:pt x="9" y="0"/>
                </a:lnTo>
                <a:lnTo>
                  <a:pt x="13" y="1"/>
                </a:lnTo>
                <a:lnTo>
                  <a:pt x="12" y="3"/>
                </a:lnTo>
                <a:lnTo>
                  <a:pt x="2" y="17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0" name="Freeform 40"/>
          <p:cNvSpPr>
            <a:spLocks/>
          </p:cNvSpPr>
          <p:nvPr/>
        </p:nvSpPr>
        <p:spPr bwMode="auto">
          <a:xfrm>
            <a:off x="5297488" y="4813300"/>
            <a:ext cx="1587" cy="6350"/>
          </a:xfrm>
          <a:custGeom>
            <a:avLst/>
            <a:gdLst/>
            <a:ahLst/>
            <a:cxnLst>
              <a:cxn ang="0">
                <a:pos x="4" y="14"/>
              </a:cxn>
              <a:cxn ang="0">
                <a:pos x="0" y="13"/>
              </a:cxn>
              <a:cxn ang="0">
                <a:pos x="0" y="1"/>
              </a:cxn>
              <a:cxn ang="0">
                <a:pos x="1" y="0"/>
              </a:cxn>
              <a:cxn ang="0">
                <a:pos x="4" y="3"/>
              </a:cxn>
              <a:cxn ang="0">
                <a:pos x="4" y="14"/>
              </a:cxn>
            </a:cxnLst>
            <a:rect l="0" t="0" r="r" b="b"/>
            <a:pathLst>
              <a:path w="4" h="14">
                <a:moveTo>
                  <a:pt x="4" y="14"/>
                </a:moveTo>
                <a:lnTo>
                  <a:pt x="0" y="13"/>
                </a:lnTo>
                <a:lnTo>
                  <a:pt x="0" y="1"/>
                </a:lnTo>
                <a:lnTo>
                  <a:pt x="1" y="0"/>
                </a:lnTo>
                <a:lnTo>
                  <a:pt x="4" y="3"/>
                </a:lnTo>
                <a:lnTo>
                  <a:pt x="4" y="1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1" name="Freeform 41"/>
          <p:cNvSpPr>
            <a:spLocks/>
          </p:cNvSpPr>
          <p:nvPr/>
        </p:nvSpPr>
        <p:spPr bwMode="auto">
          <a:xfrm>
            <a:off x="5307013" y="4799013"/>
            <a:ext cx="3175" cy="3175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0" y="6"/>
              </a:cxn>
              <a:cxn ang="0">
                <a:pos x="6" y="2"/>
              </a:cxn>
              <a:cxn ang="0">
                <a:pos x="7" y="0"/>
              </a:cxn>
              <a:cxn ang="0">
                <a:pos x="8" y="6"/>
              </a:cxn>
              <a:cxn ang="0">
                <a:pos x="3" y="8"/>
              </a:cxn>
            </a:cxnLst>
            <a:rect l="0" t="0" r="r" b="b"/>
            <a:pathLst>
              <a:path w="8" h="8">
                <a:moveTo>
                  <a:pt x="3" y="8"/>
                </a:moveTo>
                <a:lnTo>
                  <a:pt x="0" y="6"/>
                </a:lnTo>
                <a:lnTo>
                  <a:pt x="6" y="2"/>
                </a:lnTo>
                <a:lnTo>
                  <a:pt x="7" y="0"/>
                </a:lnTo>
                <a:lnTo>
                  <a:pt x="8" y="6"/>
                </a:lnTo>
                <a:lnTo>
                  <a:pt x="3" y="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2" name="Freeform 42"/>
          <p:cNvSpPr>
            <a:spLocks/>
          </p:cNvSpPr>
          <p:nvPr/>
        </p:nvSpPr>
        <p:spPr bwMode="auto">
          <a:xfrm>
            <a:off x="5310188" y="4799013"/>
            <a:ext cx="6350" cy="3175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0" y="0"/>
              </a:cxn>
              <a:cxn ang="0">
                <a:pos x="11" y="0"/>
              </a:cxn>
              <a:cxn ang="0">
                <a:pos x="12" y="2"/>
              </a:cxn>
              <a:cxn ang="0">
                <a:pos x="11" y="6"/>
              </a:cxn>
              <a:cxn ang="0">
                <a:pos x="1" y="6"/>
              </a:cxn>
            </a:cxnLst>
            <a:rect l="0" t="0" r="r" b="b"/>
            <a:pathLst>
              <a:path w="12" h="6">
                <a:moveTo>
                  <a:pt x="1" y="6"/>
                </a:moveTo>
                <a:lnTo>
                  <a:pt x="0" y="0"/>
                </a:lnTo>
                <a:lnTo>
                  <a:pt x="11" y="0"/>
                </a:lnTo>
                <a:lnTo>
                  <a:pt x="12" y="2"/>
                </a:lnTo>
                <a:lnTo>
                  <a:pt x="11" y="6"/>
                </a:lnTo>
                <a:lnTo>
                  <a:pt x="1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3" name="Freeform 43"/>
          <p:cNvSpPr>
            <a:spLocks/>
          </p:cNvSpPr>
          <p:nvPr/>
        </p:nvSpPr>
        <p:spPr bwMode="auto">
          <a:xfrm>
            <a:off x="5394325" y="4843463"/>
            <a:ext cx="3175" cy="7937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0"/>
              </a:cxn>
              <a:cxn ang="0">
                <a:pos x="8" y="19"/>
              </a:cxn>
              <a:cxn ang="0">
                <a:pos x="8" y="19"/>
              </a:cxn>
              <a:cxn ang="0">
                <a:pos x="4" y="20"/>
              </a:cxn>
              <a:cxn ang="0">
                <a:pos x="0" y="2"/>
              </a:cxn>
            </a:cxnLst>
            <a:rect l="0" t="0" r="r" b="b"/>
            <a:pathLst>
              <a:path w="8" h="20">
                <a:moveTo>
                  <a:pt x="0" y="2"/>
                </a:moveTo>
                <a:lnTo>
                  <a:pt x="3" y="0"/>
                </a:lnTo>
                <a:lnTo>
                  <a:pt x="8" y="19"/>
                </a:lnTo>
                <a:lnTo>
                  <a:pt x="8" y="19"/>
                </a:lnTo>
                <a:lnTo>
                  <a:pt x="4" y="20"/>
                </a:lnTo>
                <a:lnTo>
                  <a:pt x="0" y="2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4" name="Freeform 44"/>
          <p:cNvSpPr>
            <a:spLocks/>
          </p:cNvSpPr>
          <p:nvPr/>
        </p:nvSpPr>
        <p:spPr bwMode="auto">
          <a:xfrm>
            <a:off x="5405438" y="4884738"/>
            <a:ext cx="3175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43"/>
              </a:cxn>
              <a:cxn ang="0">
                <a:pos x="1" y="43"/>
              </a:cxn>
              <a:cxn ang="0">
                <a:pos x="1" y="43"/>
              </a:cxn>
              <a:cxn ang="0">
                <a:pos x="0" y="0"/>
              </a:cxn>
            </a:cxnLst>
            <a:rect l="0" t="0" r="r" b="b"/>
            <a:pathLst>
              <a:path w="5" h="43">
                <a:moveTo>
                  <a:pt x="0" y="0"/>
                </a:moveTo>
                <a:lnTo>
                  <a:pt x="4" y="0"/>
                </a:lnTo>
                <a:lnTo>
                  <a:pt x="5" y="43"/>
                </a:lnTo>
                <a:lnTo>
                  <a:pt x="1" y="43"/>
                </a:lnTo>
                <a:lnTo>
                  <a:pt x="1" y="4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5" name="Freeform 45"/>
          <p:cNvSpPr>
            <a:spLocks/>
          </p:cNvSpPr>
          <p:nvPr/>
        </p:nvSpPr>
        <p:spPr bwMode="auto">
          <a:xfrm>
            <a:off x="5432425" y="5053013"/>
            <a:ext cx="317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4"/>
              </a:cxn>
              <a:cxn ang="0">
                <a:pos x="8" y="34"/>
              </a:cxn>
              <a:cxn ang="0">
                <a:pos x="4" y="34"/>
              </a:cxn>
              <a:cxn ang="0">
                <a:pos x="0" y="0"/>
              </a:cxn>
            </a:cxnLst>
            <a:rect l="0" t="0" r="r" b="b"/>
            <a:pathLst>
              <a:path w="8" h="34">
                <a:moveTo>
                  <a:pt x="0" y="0"/>
                </a:moveTo>
                <a:lnTo>
                  <a:pt x="4" y="0"/>
                </a:lnTo>
                <a:lnTo>
                  <a:pt x="8" y="34"/>
                </a:lnTo>
                <a:lnTo>
                  <a:pt x="8" y="34"/>
                </a:lnTo>
                <a:lnTo>
                  <a:pt x="4" y="3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6" name="Freeform 46"/>
          <p:cNvSpPr>
            <a:spLocks/>
          </p:cNvSpPr>
          <p:nvPr/>
        </p:nvSpPr>
        <p:spPr bwMode="auto">
          <a:xfrm>
            <a:off x="5434013" y="5067300"/>
            <a:ext cx="4762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8" y="36"/>
              </a:cxn>
              <a:cxn ang="0">
                <a:pos x="8" y="36"/>
              </a:cxn>
              <a:cxn ang="0">
                <a:pos x="4" y="36"/>
              </a:cxn>
              <a:cxn ang="0">
                <a:pos x="0" y="0"/>
              </a:cxn>
            </a:cxnLst>
            <a:rect l="0" t="0" r="r" b="b"/>
            <a:pathLst>
              <a:path w="8" h="36">
                <a:moveTo>
                  <a:pt x="0" y="0"/>
                </a:moveTo>
                <a:lnTo>
                  <a:pt x="4" y="0"/>
                </a:lnTo>
                <a:lnTo>
                  <a:pt x="8" y="36"/>
                </a:lnTo>
                <a:lnTo>
                  <a:pt x="8" y="36"/>
                </a:lnTo>
                <a:lnTo>
                  <a:pt x="4" y="3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7" name="Freeform 47"/>
          <p:cNvSpPr>
            <a:spLocks/>
          </p:cNvSpPr>
          <p:nvPr/>
        </p:nvSpPr>
        <p:spPr bwMode="auto">
          <a:xfrm>
            <a:off x="5435600" y="5081588"/>
            <a:ext cx="476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7" y="35"/>
              </a:cxn>
              <a:cxn ang="0">
                <a:pos x="7" y="35"/>
              </a:cxn>
              <a:cxn ang="0">
                <a:pos x="3" y="35"/>
              </a:cxn>
              <a:cxn ang="0">
                <a:pos x="0" y="0"/>
              </a:cxn>
            </a:cxnLst>
            <a:rect l="0" t="0" r="r" b="b"/>
            <a:pathLst>
              <a:path w="7" h="35">
                <a:moveTo>
                  <a:pt x="0" y="0"/>
                </a:moveTo>
                <a:lnTo>
                  <a:pt x="4" y="0"/>
                </a:lnTo>
                <a:lnTo>
                  <a:pt x="7" y="35"/>
                </a:lnTo>
                <a:lnTo>
                  <a:pt x="7" y="35"/>
                </a:lnTo>
                <a:lnTo>
                  <a:pt x="3" y="3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8" name="Freeform 48"/>
          <p:cNvSpPr>
            <a:spLocks/>
          </p:cNvSpPr>
          <p:nvPr/>
        </p:nvSpPr>
        <p:spPr bwMode="auto">
          <a:xfrm>
            <a:off x="5430838" y="5121275"/>
            <a:ext cx="4762" cy="635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9" y="3"/>
              </a:cxn>
              <a:cxn ang="0">
                <a:pos x="3" y="13"/>
              </a:cxn>
              <a:cxn ang="0">
                <a:pos x="1" y="14"/>
              </a:cxn>
              <a:cxn ang="0">
                <a:pos x="0" y="9"/>
              </a:cxn>
              <a:cxn ang="0">
                <a:pos x="6" y="0"/>
              </a:cxn>
            </a:cxnLst>
            <a:rect l="0" t="0" r="r" b="b"/>
            <a:pathLst>
              <a:path w="9" h="14">
                <a:moveTo>
                  <a:pt x="6" y="0"/>
                </a:moveTo>
                <a:lnTo>
                  <a:pt x="9" y="3"/>
                </a:lnTo>
                <a:lnTo>
                  <a:pt x="3" y="13"/>
                </a:lnTo>
                <a:lnTo>
                  <a:pt x="1" y="14"/>
                </a:lnTo>
                <a:lnTo>
                  <a:pt x="0" y="9"/>
                </a:lnTo>
                <a:lnTo>
                  <a:pt x="6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09" name="Freeform 49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3" y="5"/>
              </a:cxn>
              <a:cxn ang="0">
                <a:pos x="1" y="5"/>
              </a:cxn>
              <a:cxn ang="0">
                <a:pos x="1" y="3"/>
              </a:cxn>
              <a:cxn ang="0">
                <a:pos x="0" y="1"/>
              </a:cxn>
              <a:cxn ang="0">
                <a:pos x="1" y="0"/>
              </a:cxn>
              <a:cxn ang="0">
                <a:pos x="2" y="0"/>
              </a:cxn>
            </a:cxnLst>
            <a:rect l="0" t="0" r="r" b="b"/>
            <a:pathLst>
              <a:path w="3" h="5">
                <a:moveTo>
                  <a:pt x="2" y="0"/>
                </a:moveTo>
                <a:lnTo>
                  <a:pt x="3" y="5"/>
                </a:lnTo>
                <a:lnTo>
                  <a:pt x="1" y="5"/>
                </a:lnTo>
                <a:lnTo>
                  <a:pt x="1" y="3"/>
                </a:lnTo>
                <a:lnTo>
                  <a:pt x="0" y="1"/>
                </a:lnTo>
                <a:lnTo>
                  <a:pt x="1" y="0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0" name="Freeform 50"/>
          <p:cNvSpPr>
            <a:spLocks/>
          </p:cNvSpPr>
          <p:nvPr/>
        </p:nvSpPr>
        <p:spPr bwMode="auto">
          <a:xfrm>
            <a:off x="5429250" y="5126038"/>
            <a:ext cx="1588" cy="158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" y="2"/>
              </a:cxn>
              <a:cxn ang="0">
                <a:pos x="3" y="3"/>
              </a:cxn>
              <a:cxn ang="0">
                <a:pos x="2" y="4"/>
              </a:cxn>
              <a:cxn ang="0">
                <a:pos x="2" y="4"/>
              </a:cxn>
              <a:cxn ang="0">
                <a:pos x="0" y="2"/>
              </a:cxn>
              <a:cxn ang="0">
                <a:pos x="1" y="0"/>
              </a:cxn>
            </a:cxnLst>
            <a:rect l="0" t="0" r="r" b="b"/>
            <a:pathLst>
              <a:path w="3" h="4">
                <a:moveTo>
                  <a:pt x="1" y="0"/>
                </a:moveTo>
                <a:lnTo>
                  <a:pt x="2" y="2"/>
                </a:lnTo>
                <a:lnTo>
                  <a:pt x="3" y="3"/>
                </a:lnTo>
                <a:lnTo>
                  <a:pt x="2" y="4"/>
                </a:lnTo>
                <a:lnTo>
                  <a:pt x="2" y="4"/>
                </a:lnTo>
                <a:lnTo>
                  <a:pt x="0" y="2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1" name="Freeform 51"/>
          <p:cNvSpPr>
            <a:spLocks/>
          </p:cNvSpPr>
          <p:nvPr/>
        </p:nvSpPr>
        <p:spPr bwMode="auto">
          <a:xfrm>
            <a:off x="5427663" y="5126038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2"/>
              </a:cxn>
              <a:cxn ang="0">
                <a:pos x="3" y="4"/>
              </a:cxn>
              <a:cxn ang="0">
                <a:pos x="2" y="2"/>
              </a:cxn>
              <a:cxn ang="0">
                <a:pos x="0" y="2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4" h="4">
                <a:moveTo>
                  <a:pt x="2" y="0"/>
                </a:moveTo>
                <a:lnTo>
                  <a:pt x="4" y="2"/>
                </a:lnTo>
                <a:lnTo>
                  <a:pt x="3" y="4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2" name="Freeform 52"/>
          <p:cNvSpPr>
            <a:spLocks/>
          </p:cNvSpPr>
          <p:nvPr/>
        </p:nvSpPr>
        <p:spPr bwMode="auto">
          <a:xfrm>
            <a:off x="5427663" y="51276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4" y="0"/>
              </a:cxn>
              <a:cxn ang="0">
                <a:pos x="4" y="3"/>
              </a:cxn>
              <a:cxn ang="0">
                <a:pos x="3" y="4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4" h="4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4" y="3"/>
                </a:lnTo>
                <a:lnTo>
                  <a:pt x="3" y="4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3" name="Freeform 53"/>
          <p:cNvSpPr>
            <a:spLocks/>
          </p:cNvSpPr>
          <p:nvPr/>
        </p:nvSpPr>
        <p:spPr bwMode="auto">
          <a:xfrm>
            <a:off x="5410200" y="5164138"/>
            <a:ext cx="158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25"/>
              </a:cxn>
              <a:cxn ang="0">
                <a:pos x="0" y="25"/>
              </a:cxn>
              <a:cxn ang="0">
                <a:pos x="0" y="25"/>
              </a:cxn>
              <a:cxn ang="0">
                <a:pos x="0" y="0"/>
              </a:cxn>
            </a:cxnLst>
            <a:rect l="0" t="0" r="r" b="b"/>
            <a:pathLst>
              <a:path w="4" h="25">
                <a:moveTo>
                  <a:pt x="0" y="0"/>
                </a:moveTo>
                <a:lnTo>
                  <a:pt x="4" y="0"/>
                </a:lnTo>
                <a:lnTo>
                  <a:pt x="4" y="25"/>
                </a:lnTo>
                <a:lnTo>
                  <a:pt x="0" y="25"/>
                </a:lnTo>
                <a:lnTo>
                  <a:pt x="0" y="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4" name="Freeform 54"/>
          <p:cNvSpPr>
            <a:spLocks/>
          </p:cNvSpPr>
          <p:nvPr/>
        </p:nvSpPr>
        <p:spPr bwMode="auto">
          <a:xfrm>
            <a:off x="5410200" y="5173663"/>
            <a:ext cx="3175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24"/>
              </a:cxn>
              <a:cxn ang="0">
                <a:pos x="1" y="25"/>
              </a:cxn>
              <a:cxn ang="0">
                <a:pos x="1" y="24"/>
              </a:cxn>
              <a:cxn ang="0">
                <a:pos x="0" y="0"/>
              </a:cxn>
            </a:cxnLst>
            <a:rect l="0" t="0" r="r" b="b"/>
            <a:pathLst>
              <a:path w="5" h="25">
                <a:moveTo>
                  <a:pt x="0" y="0"/>
                </a:moveTo>
                <a:lnTo>
                  <a:pt x="4" y="0"/>
                </a:lnTo>
                <a:lnTo>
                  <a:pt x="5" y="24"/>
                </a:lnTo>
                <a:lnTo>
                  <a:pt x="1" y="25"/>
                </a:lnTo>
                <a:lnTo>
                  <a:pt x="1" y="2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5" name="Freeform 55"/>
          <p:cNvSpPr>
            <a:spLocks/>
          </p:cNvSpPr>
          <p:nvPr/>
        </p:nvSpPr>
        <p:spPr bwMode="auto">
          <a:xfrm>
            <a:off x="5422900" y="5227638"/>
            <a:ext cx="317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5" y="32"/>
              </a:cxn>
              <a:cxn ang="0">
                <a:pos x="5" y="32"/>
              </a:cxn>
              <a:cxn ang="0">
                <a:pos x="1" y="32"/>
              </a:cxn>
              <a:cxn ang="0">
                <a:pos x="0" y="0"/>
              </a:cxn>
            </a:cxnLst>
            <a:rect l="0" t="0" r="r" b="b"/>
            <a:pathLst>
              <a:path w="5" h="32">
                <a:moveTo>
                  <a:pt x="0" y="0"/>
                </a:moveTo>
                <a:lnTo>
                  <a:pt x="4" y="0"/>
                </a:lnTo>
                <a:lnTo>
                  <a:pt x="5" y="32"/>
                </a:lnTo>
                <a:lnTo>
                  <a:pt x="5" y="32"/>
                </a:lnTo>
                <a:lnTo>
                  <a:pt x="1" y="32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6" name="Freeform 56"/>
          <p:cNvSpPr>
            <a:spLocks/>
          </p:cNvSpPr>
          <p:nvPr/>
        </p:nvSpPr>
        <p:spPr bwMode="auto">
          <a:xfrm>
            <a:off x="5422900" y="5238750"/>
            <a:ext cx="3175" cy="2698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" y="0"/>
              </a:cxn>
              <a:cxn ang="0">
                <a:pos x="4" y="68"/>
              </a:cxn>
              <a:cxn ang="0">
                <a:pos x="4" y="68"/>
              </a:cxn>
              <a:cxn ang="0">
                <a:pos x="0" y="68"/>
              </a:cxn>
              <a:cxn ang="0">
                <a:pos x="1" y="0"/>
              </a:cxn>
            </a:cxnLst>
            <a:rect l="0" t="0" r="r" b="b"/>
            <a:pathLst>
              <a:path w="5" h="68">
                <a:moveTo>
                  <a:pt x="1" y="0"/>
                </a:moveTo>
                <a:lnTo>
                  <a:pt x="5" y="0"/>
                </a:lnTo>
                <a:lnTo>
                  <a:pt x="4" y="68"/>
                </a:lnTo>
                <a:lnTo>
                  <a:pt x="4" y="68"/>
                </a:lnTo>
                <a:lnTo>
                  <a:pt x="0" y="68"/>
                </a:lnTo>
                <a:lnTo>
                  <a:pt x="1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7" name="Freeform 57"/>
          <p:cNvSpPr>
            <a:spLocks/>
          </p:cNvSpPr>
          <p:nvPr/>
        </p:nvSpPr>
        <p:spPr bwMode="auto">
          <a:xfrm>
            <a:off x="5418138" y="5265738"/>
            <a:ext cx="6350" cy="4762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2" y="0"/>
              </a:cxn>
              <a:cxn ang="0">
                <a:pos x="4" y="115"/>
              </a:cxn>
              <a:cxn ang="0">
                <a:pos x="4" y="116"/>
              </a:cxn>
              <a:cxn ang="0">
                <a:pos x="0" y="115"/>
              </a:cxn>
              <a:cxn ang="0">
                <a:pos x="8" y="0"/>
              </a:cxn>
            </a:cxnLst>
            <a:rect l="0" t="0" r="r" b="b"/>
            <a:pathLst>
              <a:path w="12" h="116">
                <a:moveTo>
                  <a:pt x="8" y="0"/>
                </a:moveTo>
                <a:lnTo>
                  <a:pt x="12" y="0"/>
                </a:lnTo>
                <a:lnTo>
                  <a:pt x="4" y="115"/>
                </a:lnTo>
                <a:lnTo>
                  <a:pt x="4" y="116"/>
                </a:lnTo>
                <a:lnTo>
                  <a:pt x="0" y="115"/>
                </a:lnTo>
                <a:lnTo>
                  <a:pt x="8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8" name="Freeform 58"/>
          <p:cNvSpPr>
            <a:spLocks/>
          </p:cNvSpPr>
          <p:nvPr/>
        </p:nvSpPr>
        <p:spPr bwMode="auto">
          <a:xfrm>
            <a:off x="5410200" y="5340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0"/>
              </a:cxn>
              <a:cxn ang="0">
                <a:pos x="4" y="5"/>
              </a:cxn>
              <a:cxn ang="0">
                <a:pos x="4" y="6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4" h="6">
                <a:moveTo>
                  <a:pt x="0" y="0"/>
                </a:moveTo>
                <a:lnTo>
                  <a:pt x="4" y="0"/>
                </a:lnTo>
                <a:lnTo>
                  <a:pt x="4" y="5"/>
                </a:lnTo>
                <a:lnTo>
                  <a:pt x="4" y="6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19" name="Freeform 59"/>
          <p:cNvSpPr>
            <a:spLocks/>
          </p:cNvSpPr>
          <p:nvPr/>
        </p:nvSpPr>
        <p:spPr bwMode="auto">
          <a:xfrm>
            <a:off x="5410200" y="5343525"/>
            <a:ext cx="31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3" y="5"/>
              </a:cxn>
              <a:cxn ang="0">
                <a:pos x="1" y="7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4" h="7">
                <a:moveTo>
                  <a:pt x="0" y="0"/>
                </a:moveTo>
                <a:lnTo>
                  <a:pt x="4" y="1"/>
                </a:lnTo>
                <a:lnTo>
                  <a:pt x="3" y="5"/>
                </a:lnTo>
                <a:lnTo>
                  <a:pt x="1" y="7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20" name="Freeform 60"/>
          <p:cNvSpPr>
            <a:spLocks/>
          </p:cNvSpPr>
          <p:nvPr/>
        </p:nvSpPr>
        <p:spPr bwMode="auto">
          <a:xfrm>
            <a:off x="5402263" y="5343525"/>
            <a:ext cx="9525" cy="3175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8" y="4"/>
              </a:cxn>
              <a:cxn ang="0">
                <a:pos x="3" y="8"/>
              </a:cxn>
              <a:cxn ang="0">
                <a:pos x="0" y="4"/>
              </a:cxn>
              <a:cxn ang="0">
                <a:pos x="2" y="2"/>
              </a:cxn>
              <a:cxn ang="0">
                <a:pos x="17" y="0"/>
              </a:cxn>
            </a:cxnLst>
            <a:rect l="0" t="0" r="r" b="b"/>
            <a:pathLst>
              <a:path w="18" h="8">
                <a:moveTo>
                  <a:pt x="17" y="0"/>
                </a:moveTo>
                <a:lnTo>
                  <a:pt x="18" y="4"/>
                </a:lnTo>
                <a:lnTo>
                  <a:pt x="3" y="8"/>
                </a:lnTo>
                <a:lnTo>
                  <a:pt x="0" y="4"/>
                </a:lnTo>
                <a:lnTo>
                  <a:pt x="2" y="2"/>
                </a:lnTo>
                <a:lnTo>
                  <a:pt x="17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21" name="Freeform 61"/>
          <p:cNvSpPr>
            <a:spLocks/>
          </p:cNvSpPr>
          <p:nvPr/>
        </p:nvSpPr>
        <p:spPr bwMode="auto">
          <a:xfrm>
            <a:off x="5400675" y="5345113"/>
            <a:ext cx="3175" cy="15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4"/>
              </a:cxn>
              <a:cxn ang="0">
                <a:pos x="2" y="4"/>
              </a:cxn>
              <a:cxn ang="0">
                <a:pos x="0" y="1"/>
              </a:cxn>
              <a:cxn ang="0">
                <a:pos x="0" y="1"/>
              </a:cxn>
              <a:cxn ang="0">
                <a:pos x="2" y="0"/>
              </a:cxn>
            </a:cxnLst>
            <a:rect l="0" t="0" r="r" b="b"/>
            <a:pathLst>
              <a:path w="5" h="4">
                <a:moveTo>
                  <a:pt x="2" y="0"/>
                </a:moveTo>
                <a:lnTo>
                  <a:pt x="5" y="4"/>
                </a:lnTo>
                <a:lnTo>
                  <a:pt x="2" y="4"/>
                </a:lnTo>
                <a:lnTo>
                  <a:pt x="0" y="1"/>
                </a:lnTo>
                <a:lnTo>
                  <a:pt x="0" y="1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22" name="Freeform 62"/>
          <p:cNvSpPr>
            <a:spLocks/>
          </p:cNvSpPr>
          <p:nvPr/>
        </p:nvSpPr>
        <p:spPr bwMode="auto">
          <a:xfrm>
            <a:off x="5399088" y="5346700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3"/>
              </a:cxn>
              <a:cxn ang="0">
                <a:pos x="4" y="5"/>
              </a:cxn>
              <a:cxn ang="0">
                <a:pos x="0" y="4"/>
              </a:cxn>
              <a:cxn ang="0">
                <a:pos x="1" y="3"/>
              </a:cxn>
              <a:cxn ang="0">
                <a:pos x="2" y="0"/>
              </a:cxn>
            </a:cxnLst>
            <a:rect l="0" t="0" r="r" b="b"/>
            <a:pathLst>
              <a:path w="4" h="5">
                <a:moveTo>
                  <a:pt x="2" y="0"/>
                </a:moveTo>
                <a:lnTo>
                  <a:pt x="4" y="3"/>
                </a:lnTo>
                <a:lnTo>
                  <a:pt x="4" y="5"/>
                </a:lnTo>
                <a:lnTo>
                  <a:pt x="0" y="4"/>
                </a:lnTo>
                <a:lnTo>
                  <a:pt x="1" y="3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23" name="Freeform 63"/>
          <p:cNvSpPr>
            <a:spLocks/>
          </p:cNvSpPr>
          <p:nvPr/>
        </p:nvSpPr>
        <p:spPr bwMode="auto">
          <a:xfrm>
            <a:off x="5399088" y="5348288"/>
            <a:ext cx="3175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1"/>
              </a:cxn>
              <a:cxn ang="0">
                <a:pos x="4" y="11"/>
              </a:cxn>
              <a:cxn ang="0">
                <a:pos x="2" y="13"/>
              </a:cxn>
              <a:cxn ang="0">
                <a:pos x="0" y="9"/>
              </a:cxn>
              <a:cxn ang="0">
                <a:pos x="0" y="0"/>
              </a:cxn>
            </a:cxnLst>
            <a:rect l="0" t="0" r="r" b="b"/>
            <a:pathLst>
              <a:path w="4" h="13">
                <a:moveTo>
                  <a:pt x="0" y="0"/>
                </a:moveTo>
                <a:lnTo>
                  <a:pt x="4" y="1"/>
                </a:lnTo>
                <a:lnTo>
                  <a:pt x="4" y="11"/>
                </a:lnTo>
                <a:lnTo>
                  <a:pt x="2" y="13"/>
                </a:ln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24" name="Freeform 64"/>
          <p:cNvSpPr>
            <a:spLocks/>
          </p:cNvSpPr>
          <p:nvPr/>
        </p:nvSpPr>
        <p:spPr bwMode="auto">
          <a:xfrm>
            <a:off x="5373688" y="5353050"/>
            <a:ext cx="3175" cy="3175"/>
          </a:xfrm>
          <a:custGeom>
            <a:avLst/>
            <a:gdLst/>
            <a:ahLst/>
            <a:cxnLst>
              <a:cxn ang="0">
                <a:pos x="5" y="1"/>
              </a:cxn>
              <a:cxn ang="0">
                <a:pos x="4" y="6"/>
              </a:cxn>
              <a:cxn ang="0">
                <a:pos x="0" y="4"/>
              </a:cxn>
              <a:cxn ang="0">
                <a:pos x="0" y="2"/>
              </a:cxn>
              <a:cxn ang="0">
                <a:pos x="2" y="0"/>
              </a:cxn>
              <a:cxn ang="0">
                <a:pos x="5" y="1"/>
              </a:cxn>
            </a:cxnLst>
            <a:rect l="0" t="0" r="r" b="b"/>
            <a:pathLst>
              <a:path w="5" h="6">
                <a:moveTo>
                  <a:pt x="5" y="1"/>
                </a:moveTo>
                <a:lnTo>
                  <a:pt x="4" y="6"/>
                </a:lnTo>
                <a:lnTo>
                  <a:pt x="0" y="4"/>
                </a:lnTo>
                <a:lnTo>
                  <a:pt x="0" y="2"/>
                </a:lnTo>
                <a:lnTo>
                  <a:pt x="2" y="0"/>
                </a:lnTo>
                <a:lnTo>
                  <a:pt x="5" y="1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  <p:sp>
        <p:nvSpPr>
          <p:cNvPr id="117825" name="Freeform 65"/>
          <p:cNvSpPr>
            <a:spLocks/>
          </p:cNvSpPr>
          <p:nvPr/>
        </p:nvSpPr>
        <p:spPr bwMode="auto">
          <a:xfrm>
            <a:off x="5345113" y="5318125"/>
            <a:ext cx="4762" cy="7938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4" y="22"/>
              </a:cxn>
              <a:cxn ang="0">
                <a:pos x="0" y="2"/>
              </a:cxn>
              <a:cxn ang="0">
                <a:pos x="0" y="0"/>
              </a:cxn>
              <a:cxn ang="0">
                <a:pos x="4" y="0"/>
              </a:cxn>
              <a:cxn ang="0">
                <a:pos x="8" y="19"/>
              </a:cxn>
            </a:cxnLst>
            <a:rect l="0" t="0" r="r" b="b"/>
            <a:pathLst>
              <a:path w="8" h="22">
                <a:moveTo>
                  <a:pt x="8" y="19"/>
                </a:moveTo>
                <a:lnTo>
                  <a:pt x="4" y="22"/>
                </a:lnTo>
                <a:lnTo>
                  <a:pt x="0" y="2"/>
                </a:lnTo>
                <a:lnTo>
                  <a:pt x="0" y="0"/>
                </a:lnTo>
                <a:lnTo>
                  <a:pt x="4" y="0"/>
                </a:lnTo>
                <a:lnTo>
                  <a:pt x="8" y="1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0" smtClean="0"/>
              <a:t>Representing Numerical Data</a:t>
            </a:r>
            <a:endParaRPr lang="ar-EG" b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000" b="1" smtClean="0">
                <a:solidFill>
                  <a:srgbClr val="FF0000"/>
                </a:solidFill>
              </a:rPr>
              <a:t>L</a:t>
            </a:r>
            <a:r>
              <a:rPr lang="en-US" sz="2000" b="1" smtClean="0"/>
              <a:t>east </a:t>
            </a:r>
            <a:r>
              <a:rPr lang="en-US" sz="2000" b="1" smtClean="0">
                <a:solidFill>
                  <a:srgbClr val="FF0000"/>
                </a:solidFill>
              </a:rPr>
              <a:t>S</a:t>
            </a:r>
            <a:r>
              <a:rPr lang="en-US" sz="2000" b="1" smtClean="0"/>
              <a:t>ignificant </a:t>
            </a:r>
            <a:r>
              <a:rPr lang="en-US" sz="2000" b="1" smtClean="0">
                <a:solidFill>
                  <a:srgbClr val="FF0000"/>
                </a:solidFill>
              </a:rPr>
              <a:t>D</a:t>
            </a:r>
            <a:r>
              <a:rPr lang="en-US" sz="2000" b="1" smtClean="0"/>
              <a:t>igit (LSD)</a:t>
            </a:r>
            <a:r>
              <a:rPr lang="en-US" sz="2000" smtClean="0"/>
              <a:t>   is the right most digit has the lowest value</a:t>
            </a:r>
          </a:p>
          <a:p>
            <a:r>
              <a:rPr lang="en-US" sz="2000" b="1" smtClean="0">
                <a:solidFill>
                  <a:srgbClr val="FF0000"/>
                </a:solidFill>
              </a:rPr>
              <a:t>M</a:t>
            </a:r>
            <a:r>
              <a:rPr lang="en-US" sz="2000" b="1" smtClean="0"/>
              <a:t>ost </a:t>
            </a:r>
            <a:r>
              <a:rPr lang="en-US" sz="2000" b="1" smtClean="0">
                <a:solidFill>
                  <a:srgbClr val="FF0000"/>
                </a:solidFill>
              </a:rPr>
              <a:t>S</a:t>
            </a:r>
            <a:r>
              <a:rPr lang="en-US" sz="2000" b="1" smtClean="0"/>
              <a:t>ignificant </a:t>
            </a:r>
            <a:r>
              <a:rPr lang="en-US" sz="2000" b="1" smtClean="0">
                <a:solidFill>
                  <a:srgbClr val="FF0000"/>
                </a:solidFill>
              </a:rPr>
              <a:t>D</a:t>
            </a:r>
            <a:r>
              <a:rPr lang="en-US" sz="2000" b="1" smtClean="0"/>
              <a:t>igit (MSD)</a:t>
            </a:r>
            <a:r>
              <a:rPr lang="en-US" sz="2000" smtClean="0"/>
              <a:t>  is the left most digit has the highest value</a:t>
            </a:r>
          </a:p>
          <a:p>
            <a:r>
              <a:rPr lang="en-US" sz="2000" b="1" smtClean="0"/>
              <a:t>The most significant symbol can not be zero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2000" b="1" smtClean="0">
                <a:solidFill>
                  <a:srgbClr val="FE041C"/>
                </a:solidFill>
              </a:rPr>
              <a:t>Example:</a:t>
            </a:r>
            <a:r>
              <a:rPr lang="en-ZA" sz="2000" b="1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2000" smtClean="0"/>
              <a:t>Show how the value of the number (9375)</a:t>
            </a:r>
            <a:r>
              <a:rPr lang="en-ZA" sz="2000" baseline="-25000" smtClean="0"/>
              <a:t>10</a:t>
            </a:r>
            <a:r>
              <a:rPr lang="en-ZA" sz="2000" smtClean="0"/>
              <a:t>  is estimated</a:t>
            </a:r>
            <a:endParaRPr lang="en-US" sz="2000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ar-EG" smtClean="0"/>
          </a:p>
        </p:txBody>
      </p:sp>
      <p:graphicFrame>
        <p:nvGraphicFramePr>
          <p:cNvPr id="95276" name="Group 44"/>
          <p:cNvGraphicFramePr>
            <a:graphicFrameLocks noGrp="1"/>
          </p:cNvGraphicFramePr>
          <p:nvPr/>
        </p:nvGraphicFramePr>
        <p:xfrm>
          <a:off x="863600" y="4005263"/>
          <a:ext cx="7010400" cy="1265238"/>
        </p:xfrm>
        <a:graphic>
          <a:graphicData uri="http://schemas.openxmlformats.org/drawingml/2006/table">
            <a:tbl>
              <a:tblPr rtl="1"/>
              <a:tblGrid>
                <a:gridCol w="1168400"/>
                <a:gridCol w="1168400"/>
                <a:gridCol w="1168400"/>
                <a:gridCol w="1168400"/>
                <a:gridCol w="1255712"/>
                <a:gridCol w="1081088"/>
              </a:tblGrid>
              <a:tr h="215900"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  <a:endParaRPr kumimoji="0" lang="ar-E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Weight </a:t>
                      </a:r>
                      <a:endParaRPr kumimoji="0" lang="ar-E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Digit</a:t>
                      </a:r>
                      <a:endParaRPr kumimoji="0" lang="ar-E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9375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5x1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7x10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3x100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9x1000</a:t>
                      </a:r>
                      <a:endParaRPr kumimoji="0" lang="ar-EG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Value </a:t>
                      </a:r>
                      <a:endParaRPr kumimoji="0" lang="ar-EG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827088" y="5408613"/>
            <a:ext cx="58674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5 is the least significant digit (LSD)</a:t>
            </a:r>
          </a:p>
          <a:p>
            <a:r>
              <a:rPr lang="en-US" sz="1800"/>
              <a:t>9 is the most significant digit (MSD)</a:t>
            </a:r>
          </a:p>
          <a:p>
            <a:endParaRPr lang="en-US" sz="1800" b="1"/>
          </a:p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0" smtClean="0"/>
              <a:t>Representing Numerical Data</a:t>
            </a:r>
            <a:endParaRPr lang="ar-EG" b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b="1" smtClean="0"/>
              <a:t>Commonly used numbering systems</a:t>
            </a:r>
          </a:p>
          <a:p>
            <a:pPr marL="457200" indent="-457200">
              <a:buFontTx/>
              <a:buAutoNum type="alphaUcPeriod"/>
            </a:pPr>
            <a:r>
              <a:rPr lang="en-US" sz="1800" b="1" smtClean="0"/>
              <a:t>Decimal number system</a:t>
            </a:r>
          </a:p>
          <a:p>
            <a:pPr marL="914400" lvl="1" indent="-457200">
              <a:buFontTx/>
              <a:buNone/>
            </a:pPr>
            <a:r>
              <a:rPr lang="en-US" sz="1800" smtClean="0"/>
              <a:t>base =10,  Ten allowed digits{0,1,…,9}</a:t>
            </a:r>
          </a:p>
          <a:p>
            <a:pPr marL="457200" indent="-457200">
              <a:buFontTx/>
              <a:buAutoNum type="alphaUcPeriod"/>
            </a:pPr>
            <a:r>
              <a:rPr lang="en-US" sz="1800" b="1" smtClean="0"/>
              <a:t> Binary number system </a:t>
            </a:r>
          </a:p>
          <a:p>
            <a:pPr marL="914400" lvl="1" indent="-457200">
              <a:buFontTx/>
              <a:buNone/>
            </a:pPr>
            <a:r>
              <a:rPr lang="en-US" sz="1800" smtClean="0"/>
              <a:t>base= 2, Two allowed digits {0,1}</a:t>
            </a:r>
          </a:p>
          <a:p>
            <a:pPr marL="914400" lvl="1" indent="-457200">
              <a:buFontTx/>
              <a:buAutoNum type="alphaUcPeriod"/>
            </a:pPr>
            <a:r>
              <a:rPr lang="en-US" sz="1800" smtClean="0"/>
              <a:t>A </a:t>
            </a:r>
            <a:r>
              <a:rPr lang="en-US" sz="1800" smtClean="0">
                <a:solidFill>
                  <a:srgbClr val="FF0000"/>
                </a:solidFill>
              </a:rPr>
              <a:t>B</a:t>
            </a:r>
            <a:r>
              <a:rPr lang="en-US" sz="1800" smtClean="0"/>
              <a:t>inary dig</a:t>
            </a:r>
            <a:r>
              <a:rPr lang="en-US" sz="1800" smtClean="0">
                <a:solidFill>
                  <a:srgbClr val="FF0000"/>
                </a:solidFill>
              </a:rPr>
              <a:t>it</a:t>
            </a:r>
            <a:r>
              <a:rPr lang="en-US" sz="1800" smtClean="0"/>
              <a:t> is referred to as </a:t>
            </a:r>
            <a:r>
              <a:rPr lang="en-US" sz="1800" smtClean="0">
                <a:solidFill>
                  <a:srgbClr val="FF0000"/>
                </a:solidFill>
              </a:rPr>
              <a:t>Bit</a:t>
            </a:r>
          </a:p>
          <a:p>
            <a:pPr marL="914400" lvl="1" indent="-457200">
              <a:buFontTx/>
              <a:buAutoNum type="alphaUcPeriod"/>
            </a:pPr>
            <a:r>
              <a:rPr lang="en-US" sz="1800" smtClean="0"/>
              <a:t>Most significant Bit (</a:t>
            </a:r>
            <a:r>
              <a:rPr lang="en-US" sz="1800" smtClean="0">
                <a:solidFill>
                  <a:srgbClr val="FE041C"/>
                </a:solidFill>
              </a:rPr>
              <a:t>MSB</a:t>
            </a:r>
            <a:r>
              <a:rPr lang="en-US" sz="1800" smtClean="0"/>
              <a:t>) is the leftmost bit has the highest value</a:t>
            </a:r>
          </a:p>
          <a:p>
            <a:pPr marL="914400" lvl="1" indent="-457200">
              <a:buFontTx/>
              <a:buAutoNum type="alphaUcPeriod"/>
            </a:pPr>
            <a:r>
              <a:rPr lang="en-US" sz="1800" smtClean="0"/>
              <a:t>Least significant Bit (</a:t>
            </a:r>
            <a:r>
              <a:rPr lang="en-US" sz="1800" smtClean="0">
                <a:solidFill>
                  <a:srgbClr val="FE041C"/>
                </a:solidFill>
              </a:rPr>
              <a:t>LSB</a:t>
            </a:r>
            <a:r>
              <a:rPr lang="en-US" sz="1800" smtClean="0"/>
              <a:t>) is the rightmost bit has the lowest value</a:t>
            </a:r>
          </a:p>
          <a:p>
            <a:pPr marL="457200" indent="-457200">
              <a:buFontTx/>
              <a:buNone/>
            </a:pPr>
            <a:r>
              <a:rPr lang="en-US" sz="1800" b="1" smtClean="0"/>
              <a:t>C. Octal number system </a:t>
            </a:r>
          </a:p>
          <a:p>
            <a:pPr marL="914400" lvl="1" indent="-457200">
              <a:buFontTx/>
              <a:buNone/>
            </a:pPr>
            <a:r>
              <a:rPr lang="en-US" sz="1800" smtClean="0"/>
              <a:t>base =8, Eight allowed digits {0,1,2,…,7}</a:t>
            </a:r>
          </a:p>
          <a:p>
            <a:pPr marL="457200" indent="-457200">
              <a:buFontTx/>
              <a:buNone/>
            </a:pPr>
            <a:r>
              <a:rPr lang="en-US" sz="1800" b="1" smtClean="0">
                <a:solidFill>
                  <a:schemeClr val="tx2"/>
                </a:solidFill>
              </a:rPr>
              <a:t>D. Hexadecimal number system</a:t>
            </a:r>
          </a:p>
          <a:p>
            <a:pPr marL="914400" lvl="1" indent="-457200"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base = 16, Sixteen allowed digits {0,1,…,9, A,B,C,D,E,F}</a:t>
            </a:r>
          </a:p>
          <a:p>
            <a:pPr marL="914400" lvl="1" indent="-457200">
              <a:buFontTx/>
              <a:buNone/>
            </a:pPr>
            <a:r>
              <a:rPr lang="en-US" sz="1800" smtClean="0">
                <a:solidFill>
                  <a:schemeClr val="tx2"/>
                </a:solidFill>
              </a:rPr>
              <a:t>Where, A= ten , B= eleven, C=Twelve, D= thirteen, E=fourteen, F= fifteen  </a:t>
            </a:r>
          </a:p>
          <a:p>
            <a:pPr marL="914400" lvl="1" indent="-457200">
              <a:buFontTx/>
              <a:buNone/>
            </a:pPr>
            <a:r>
              <a:rPr lang="en-US" sz="1800" smtClean="0">
                <a:solidFill>
                  <a:srgbClr val="FF0000"/>
                </a:solidFill>
              </a:rPr>
              <a:t>Q. Why is the digit following 9 assigned the character A not  10 ?</a:t>
            </a:r>
            <a:endParaRPr lang="en-US" sz="1800" smtClean="0">
              <a:solidFill>
                <a:srgbClr val="0045AD"/>
              </a:solidFill>
            </a:endParaRPr>
          </a:p>
          <a:p>
            <a:pPr marL="914400" lvl="1" indent="-457200"/>
            <a:endParaRPr lang="en-US" sz="1800" smtClean="0"/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44724"/>
          </a:xfrm>
        </p:spPr>
        <p:txBody>
          <a:bodyPr/>
          <a:lstStyle/>
          <a:p>
            <a:r>
              <a:rPr lang="en-US" dirty="0" smtClean="0"/>
              <a:t>Check point</a:t>
            </a:r>
            <a:endParaRPr lang="ar-EG" dirty="0" smtClean="0"/>
          </a:p>
        </p:txBody>
      </p:sp>
      <p:sp>
        <p:nvSpPr>
          <p:cNvPr id="129027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800" b="1" dirty="0" smtClean="0">
              <a:solidFill>
                <a:schemeClr val="tx2"/>
              </a:solidFill>
            </a:endParaRPr>
          </a:p>
          <a:p>
            <a:pPr eaLnBrk="0" hangingPunct="0"/>
            <a:r>
              <a:rPr lang="en-US" sz="1800" b="1" dirty="0" smtClean="0">
                <a:solidFill>
                  <a:schemeClr val="tx2"/>
                </a:solidFill>
              </a:rPr>
              <a:t>Q</a:t>
            </a:r>
            <a:r>
              <a:rPr lang="en-US" sz="1800" b="1" dirty="0">
                <a:solidFill>
                  <a:schemeClr val="tx2"/>
                </a:solidFill>
              </a:rPr>
              <a:t>. What is the largest value can be represented in three integral digits?</a:t>
            </a:r>
          </a:p>
          <a:p>
            <a:pPr eaLnBrk="0" hangingPunct="0"/>
            <a:r>
              <a:rPr lang="ar-EG" sz="1800" dirty="0" smtClean="0">
                <a:solidFill>
                  <a:schemeClr val="tx2"/>
                </a:solidFill>
              </a:rPr>
              <a:t>-------------------------------------------------------------</a:t>
            </a:r>
            <a:endParaRPr lang="ar-EG" sz="1800" dirty="0">
              <a:solidFill>
                <a:schemeClr val="tx2"/>
              </a:solidFill>
            </a:endParaRPr>
          </a:p>
          <a:p>
            <a:pPr rtl="1" eaLnBrk="0" hangingPunct="0"/>
            <a:r>
              <a:rPr lang="en-US" sz="1800" dirty="0">
                <a:solidFill>
                  <a:schemeClr val="tx2"/>
                </a:solidFill>
              </a:rPr>
              <a:t>For the decimal system, it is (</a:t>
            </a:r>
            <a:r>
              <a:rPr lang="en-US" dirty="0">
                <a:solidFill>
                  <a:schemeClr val="tx2"/>
                </a:solidFill>
              </a:rPr>
              <a:t>- - -</a:t>
            </a:r>
            <a:r>
              <a:rPr lang="en-US" dirty="0"/>
              <a:t> 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  <a:r>
              <a:rPr lang="en-US" sz="1800" baseline="-25000" dirty="0">
                <a:solidFill>
                  <a:schemeClr val="tx2"/>
                </a:solidFill>
              </a:rPr>
              <a:t>10</a:t>
            </a:r>
          </a:p>
          <a:p>
            <a:pPr rtl="1" eaLnBrk="0" hangingPunct="0"/>
            <a:r>
              <a:rPr lang="en-US" sz="1800" dirty="0">
                <a:solidFill>
                  <a:schemeClr val="tx2"/>
                </a:solidFill>
              </a:rPr>
              <a:t>For the octal system, it is (</a:t>
            </a:r>
            <a:r>
              <a:rPr lang="en-US" dirty="0">
                <a:solidFill>
                  <a:schemeClr val="tx2"/>
                </a:solidFill>
              </a:rPr>
              <a:t>- - -</a:t>
            </a:r>
            <a:r>
              <a:rPr lang="en-US" sz="1800" dirty="0">
                <a:solidFill>
                  <a:schemeClr val="tx2"/>
                </a:solidFill>
              </a:rPr>
              <a:t> )</a:t>
            </a:r>
            <a:r>
              <a:rPr lang="en-US" sz="1800" baseline="-25000" dirty="0">
                <a:solidFill>
                  <a:schemeClr val="tx2"/>
                </a:solidFill>
              </a:rPr>
              <a:t>8</a:t>
            </a:r>
          </a:p>
          <a:p>
            <a:pPr eaLnBrk="0" hangingPunct="0"/>
            <a:r>
              <a:rPr lang="en-US" sz="1800" dirty="0">
                <a:solidFill>
                  <a:schemeClr val="tx2"/>
                </a:solidFill>
              </a:rPr>
              <a:t>For the hex  system, it is (</a:t>
            </a:r>
            <a:r>
              <a:rPr lang="en-US" dirty="0">
                <a:solidFill>
                  <a:schemeClr val="tx2"/>
                </a:solidFill>
              </a:rPr>
              <a:t>- - -</a:t>
            </a:r>
            <a:r>
              <a:rPr lang="en-US" sz="1800" dirty="0">
                <a:solidFill>
                  <a:schemeClr val="tx2"/>
                </a:solidFill>
              </a:rPr>
              <a:t> )</a:t>
            </a:r>
            <a:r>
              <a:rPr lang="en-US" sz="1800" baseline="-25000" dirty="0">
                <a:solidFill>
                  <a:schemeClr val="tx2"/>
                </a:solidFill>
              </a:rPr>
              <a:t>16</a:t>
            </a:r>
          </a:p>
          <a:p>
            <a:pPr eaLnBrk="0" hangingPunct="0"/>
            <a:r>
              <a:rPr lang="en-US" sz="1800" dirty="0">
                <a:solidFill>
                  <a:schemeClr val="tx2"/>
                </a:solidFill>
              </a:rPr>
              <a:t>For the binary system, it is (</a:t>
            </a:r>
            <a:r>
              <a:rPr lang="en-US" dirty="0">
                <a:solidFill>
                  <a:schemeClr val="tx2"/>
                </a:solidFill>
              </a:rPr>
              <a:t>- - -</a:t>
            </a:r>
            <a:r>
              <a:rPr lang="en-US" sz="1800" dirty="0">
                <a:solidFill>
                  <a:schemeClr val="tx2"/>
                </a:solidFill>
              </a:rPr>
              <a:t> )</a:t>
            </a:r>
            <a:r>
              <a:rPr lang="en-US" sz="1800" baseline="-25000" dirty="0">
                <a:solidFill>
                  <a:schemeClr val="tx2"/>
                </a:solidFill>
              </a:rPr>
              <a:t>2</a:t>
            </a:r>
          </a:p>
          <a:p>
            <a:pPr eaLnBrk="0" hangingPunct="0"/>
            <a:r>
              <a:rPr lang="ar-EG" sz="1800" dirty="0">
                <a:solidFill>
                  <a:schemeClr val="tx2"/>
                </a:solidFill>
              </a:rPr>
              <a:t>-------------------------------------------------------------</a:t>
            </a:r>
            <a:endParaRPr lang="en-US" sz="1800" dirty="0">
              <a:solidFill>
                <a:schemeClr val="tx2"/>
              </a:solidFill>
            </a:endParaRPr>
          </a:p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Hint (</a:t>
            </a:r>
            <a:r>
              <a:rPr lang="en-US" sz="1400" i="1" dirty="0">
                <a:solidFill>
                  <a:schemeClr val="tx2"/>
                </a:solidFill>
              </a:rPr>
              <a:t>The largest value results when all 3 positions are filled with the largest</a:t>
            </a:r>
          </a:p>
          <a:p>
            <a:pPr algn="ctr" eaLnBrk="0" hangingPunct="0"/>
            <a:r>
              <a:rPr lang="en-US" sz="1400" i="1" dirty="0">
                <a:solidFill>
                  <a:schemeClr val="tx2"/>
                </a:solidFill>
              </a:rPr>
              <a:t>digit in the number system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</a:p>
          <a:p>
            <a:pPr algn="ctr" eaLnBrk="0" hangingPunct="0"/>
            <a:endParaRPr lang="en-US" sz="1800" dirty="0">
              <a:solidFill>
                <a:schemeClr val="tx2"/>
              </a:solidFill>
            </a:endParaRPr>
          </a:p>
          <a:p>
            <a:pPr eaLnBrk="0" hangingPunct="0"/>
            <a:r>
              <a:rPr lang="en-US" sz="2000" b="1" dirty="0">
                <a:solidFill>
                  <a:schemeClr val="tx2"/>
                </a:solidFill>
              </a:rPr>
              <a:t>Answer </a:t>
            </a:r>
          </a:p>
          <a:p>
            <a:pPr marL="742950" lvl="1" indent="-285750">
              <a:buFontTx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For the decimal system, it is ( 999  )</a:t>
            </a:r>
            <a:r>
              <a:rPr lang="en-US" sz="1800" baseline="-25000" dirty="0">
                <a:solidFill>
                  <a:schemeClr val="tx2"/>
                </a:solidFill>
              </a:rPr>
              <a:t>10</a:t>
            </a:r>
          </a:p>
          <a:p>
            <a:pPr marL="742950" lvl="1" indent="-285750">
              <a:buFontTx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For the octal system, it is ( 777   )</a:t>
            </a:r>
            <a:r>
              <a:rPr lang="en-US" sz="1800" baseline="-25000" dirty="0">
                <a:solidFill>
                  <a:schemeClr val="tx2"/>
                </a:solidFill>
              </a:rPr>
              <a:t>8</a:t>
            </a:r>
          </a:p>
          <a:p>
            <a:pPr marL="742950" lvl="1" indent="-285750">
              <a:buFontTx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For the hex  system, it is (  </a:t>
            </a:r>
            <a:r>
              <a:rPr lang="en-US" sz="1800" dirty="0" err="1">
                <a:solidFill>
                  <a:schemeClr val="tx2"/>
                </a:solidFill>
              </a:rPr>
              <a:t>fff</a:t>
            </a:r>
            <a:r>
              <a:rPr lang="en-US" sz="1800" dirty="0">
                <a:solidFill>
                  <a:schemeClr val="tx2"/>
                </a:solidFill>
              </a:rPr>
              <a:t> )</a:t>
            </a:r>
            <a:r>
              <a:rPr lang="en-US" sz="1800" baseline="-25000" dirty="0">
                <a:solidFill>
                  <a:schemeClr val="tx2"/>
                </a:solidFill>
              </a:rPr>
              <a:t>16</a:t>
            </a:r>
          </a:p>
          <a:p>
            <a:pPr marL="742950" lvl="1" indent="-285750">
              <a:buFontTx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For the binary system, it is ( 111  )</a:t>
            </a:r>
            <a:r>
              <a:rPr lang="en-US" sz="1800" baseline="-25000" dirty="0">
                <a:solidFill>
                  <a:schemeClr val="tx2"/>
                </a:solidFill>
              </a:rPr>
              <a:t>2</a:t>
            </a:r>
          </a:p>
          <a:p>
            <a:pPr eaLnBrk="0" hangingPunct="0"/>
            <a:endParaRPr lang="ar-EG" sz="1800" baseline="-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9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9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0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131050" y="64277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/>
            <a:fld id="{929E5F5C-73E5-469B-932D-D1EE36B22A41}" type="slidenum">
              <a:rPr lang="ar-SA" sz="1200">
                <a:solidFill>
                  <a:schemeClr val="bg1"/>
                </a:solidFill>
              </a:rPr>
              <a:pPr algn="r"/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sz="2800" smtClean="0"/>
              <a:t>Learning Objectives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341438"/>
            <a:ext cx="7885113" cy="51117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en-US" sz="3200" dirty="0" smtClean="0">
                <a:cs typeface="Times New Roman" pitchFamily="18" charset="0"/>
              </a:rPr>
              <a:t>Understand and identify a few of the coding systems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15900"/>
            <a:ext cx="7584008" cy="476796"/>
          </a:xfrm>
          <a:noFill/>
          <a:ln/>
        </p:spPr>
        <p:txBody>
          <a:bodyPr/>
          <a:lstStyle/>
          <a:p>
            <a:r>
              <a:rPr lang="en-US" dirty="0"/>
              <a:t>Conversion Between Number Bases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61392" y="1466292"/>
            <a:ext cx="8215064" cy="3366864"/>
            <a:chOff x="395536" y="1052736"/>
            <a:chExt cx="8215064" cy="3366864"/>
          </a:xfrm>
        </p:grpSpPr>
        <p:sp>
          <p:nvSpPr>
            <p:cNvPr id="9259" name="Oval 43"/>
            <p:cNvSpPr>
              <a:spLocks noChangeArrowheads="1"/>
            </p:cNvSpPr>
            <p:nvPr/>
          </p:nvSpPr>
          <p:spPr bwMode="auto">
            <a:xfrm>
              <a:off x="6477000" y="3352800"/>
              <a:ext cx="2133600" cy="1066800"/>
            </a:xfrm>
            <a:prstGeom prst="ellipse">
              <a:avLst/>
            </a:prstGeom>
            <a:solidFill>
              <a:srgbClr val="B1B1B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solidFill>
                    <a:schemeClr val="tx1"/>
                  </a:solidFill>
                  <a:latin typeface="Helvetica" pitchFamily="34" charset="0"/>
                </a:rPr>
                <a:t>Hexadecimal</a:t>
              </a:r>
            </a:p>
            <a:p>
              <a:pPr algn="ctr" eaLnBrk="1" hangingPunct="1"/>
              <a:r>
                <a:rPr lang="en-US" sz="2400">
                  <a:solidFill>
                    <a:schemeClr val="tx1"/>
                  </a:solidFill>
                  <a:latin typeface="Helvetica" pitchFamily="34" charset="0"/>
                </a:rPr>
                <a:t>(base16)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95536" y="1052736"/>
              <a:ext cx="8153400" cy="2895600"/>
              <a:chOff x="381000" y="990600"/>
              <a:chExt cx="8153400" cy="2895600"/>
            </a:xfrm>
          </p:grpSpPr>
          <p:sp>
            <p:nvSpPr>
              <p:cNvPr id="9256" name="Oval 40"/>
              <p:cNvSpPr>
                <a:spLocks noChangeArrowheads="1"/>
              </p:cNvSpPr>
              <p:nvPr/>
            </p:nvSpPr>
            <p:spPr bwMode="auto">
              <a:xfrm>
                <a:off x="381000" y="1905000"/>
                <a:ext cx="2133600" cy="1066800"/>
              </a:xfrm>
              <a:prstGeom prst="ellipse">
                <a:avLst/>
              </a:prstGeom>
              <a:solidFill>
                <a:srgbClr val="B1B1B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solidFill>
                      <a:schemeClr val="tx1"/>
                    </a:solidFill>
                    <a:latin typeface="Helvetica" pitchFamily="34" charset="0"/>
                  </a:rPr>
                  <a:t>Decimal(base 10)</a:t>
                </a:r>
              </a:p>
            </p:txBody>
          </p:sp>
          <p:sp>
            <p:nvSpPr>
              <p:cNvPr id="9257" name="Oval 41"/>
              <p:cNvSpPr>
                <a:spLocks noChangeArrowheads="1"/>
              </p:cNvSpPr>
              <p:nvPr/>
            </p:nvSpPr>
            <p:spPr bwMode="auto">
              <a:xfrm>
                <a:off x="6400800" y="990600"/>
                <a:ext cx="2133600" cy="1066800"/>
              </a:xfrm>
              <a:prstGeom prst="ellipse">
                <a:avLst/>
              </a:prstGeom>
              <a:solidFill>
                <a:srgbClr val="B1B1B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solidFill>
                      <a:schemeClr val="tx1"/>
                    </a:solidFill>
                    <a:latin typeface="Helvetica" pitchFamily="34" charset="0"/>
                  </a:rPr>
                  <a:t>Octal(base 8)</a:t>
                </a:r>
              </a:p>
            </p:txBody>
          </p:sp>
          <p:sp>
            <p:nvSpPr>
              <p:cNvPr id="9258" name="Oval 42"/>
              <p:cNvSpPr>
                <a:spLocks noChangeArrowheads="1"/>
              </p:cNvSpPr>
              <p:nvPr/>
            </p:nvSpPr>
            <p:spPr bwMode="auto">
              <a:xfrm>
                <a:off x="3505200" y="1981200"/>
                <a:ext cx="2133600" cy="1066800"/>
              </a:xfrm>
              <a:prstGeom prst="ellipse">
                <a:avLst/>
              </a:prstGeom>
              <a:solidFill>
                <a:srgbClr val="B1B1B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solidFill>
                      <a:schemeClr val="tx1"/>
                    </a:solidFill>
                    <a:latin typeface="Helvetica" pitchFamily="34" charset="0"/>
                  </a:rPr>
                  <a:t>Binary(base 2)</a:t>
                </a:r>
              </a:p>
            </p:txBody>
          </p:sp>
          <p:cxnSp>
            <p:nvCxnSpPr>
              <p:cNvPr id="9260" name="AutoShape 44"/>
              <p:cNvCxnSpPr>
                <a:cxnSpLocks noChangeShapeType="1"/>
                <a:stCxn id="9256" idx="7"/>
                <a:endCxn id="9258" idx="1"/>
              </p:cNvCxnSpPr>
              <p:nvPr/>
            </p:nvCxnSpPr>
            <p:spPr bwMode="auto">
              <a:xfrm rot="5400000" flipV="1">
                <a:off x="2971801" y="1290637"/>
                <a:ext cx="76200" cy="1616075"/>
              </a:xfrm>
              <a:prstGeom prst="curvedConnector3">
                <a:avLst>
                  <a:gd name="adj1" fmla="val -5041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261" name="AutoShape 45"/>
              <p:cNvCxnSpPr>
                <a:cxnSpLocks noChangeShapeType="1"/>
                <a:stCxn id="9258" idx="3"/>
                <a:endCxn id="9256" idx="5"/>
              </p:cNvCxnSpPr>
              <p:nvPr/>
            </p:nvCxnSpPr>
            <p:spPr bwMode="auto">
              <a:xfrm rot="16200000" flipV="1">
                <a:off x="2971801" y="2046287"/>
                <a:ext cx="76200" cy="1616075"/>
              </a:xfrm>
              <a:prstGeom prst="curvedConnector3">
                <a:avLst>
                  <a:gd name="adj1" fmla="val -5041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262" name="AutoShape 46"/>
              <p:cNvCxnSpPr>
                <a:cxnSpLocks noChangeShapeType="1"/>
                <a:stCxn id="9258" idx="7"/>
                <a:endCxn id="9257" idx="2"/>
              </p:cNvCxnSpPr>
              <p:nvPr/>
            </p:nvCxnSpPr>
            <p:spPr bwMode="auto">
              <a:xfrm rot="16200000">
                <a:off x="5557044" y="1293019"/>
                <a:ext cx="612775" cy="1074737"/>
              </a:xfrm>
              <a:prstGeom prst="curvedConnector2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263" name="AutoShape 47"/>
              <p:cNvCxnSpPr>
                <a:cxnSpLocks noChangeShapeType="1"/>
                <a:stCxn id="9257" idx="4"/>
                <a:endCxn id="9258" idx="6"/>
              </p:cNvCxnSpPr>
              <p:nvPr/>
            </p:nvCxnSpPr>
            <p:spPr bwMode="auto">
              <a:xfrm rot="5400000">
                <a:off x="6324600" y="1371600"/>
                <a:ext cx="457200" cy="1828800"/>
              </a:xfrm>
              <a:prstGeom prst="curvedConnector2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264" name="AutoShape 48"/>
              <p:cNvCxnSpPr>
                <a:cxnSpLocks noChangeShapeType="1"/>
                <a:stCxn id="9259" idx="0"/>
              </p:cNvCxnSpPr>
              <p:nvPr/>
            </p:nvCxnSpPr>
            <p:spPr bwMode="auto">
              <a:xfrm rot="5400000" flipH="1">
                <a:off x="6248400" y="2043113"/>
                <a:ext cx="609600" cy="1981200"/>
              </a:xfrm>
              <a:prstGeom prst="curvedConnector2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265" name="AutoShape 49"/>
              <p:cNvCxnSpPr>
                <a:cxnSpLocks noChangeShapeType="1"/>
                <a:stCxn id="9258" idx="5"/>
                <a:endCxn id="9259" idx="2"/>
              </p:cNvCxnSpPr>
              <p:nvPr/>
            </p:nvCxnSpPr>
            <p:spPr bwMode="auto">
              <a:xfrm rot="16200000" flipH="1">
                <a:off x="5404644" y="2813844"/>
                <a:ext cx="993775" cy="1150937"/>
              </a:xfrm>
              <a:prstGeom prst="curvedConnector2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39552" y="4977172"/>
            <a:ext cx="6096000" cy="824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</a:rPr>
              <a:t>Learn to convert between bases.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0" smtClean="0"/>
              <a:t>Representing Numerical Data</a:t>
            </a:r>
            <a:endParaRPr lang="ar-EG" b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b="1" smtClean="0"/>
              <a:t>Converting between numbering systems</a:t>
            </a:r>
          </a:p>
          <a:p>
            <a:pPr marL="457200" lvl="1" indent="-457200">
              <a:buFontTx/>
              <a:buAutoNum type="arabicPeriod"/>
            </a:pPr>
            <a:r>
              <a:rPr lang="en-US" smtClean="0"/>
              <a:t>Converting from decimal to any base </a:t>
            </a:r>
          </a:p>
          <a:p>
            <a:pPr marL="457200" lvl="1" indent="-457200">
              <a:buFontTx/>
              <a:buAutoNum type="arabicPeriod"/>
            </a:pPr>
            <a:r>
              <a:rPr lang="en-US" smtClean="0"/>
              <a:t>Converting from any base to  decimal</a:t>
            </a:r>
          </a:p>
          <a:p>
            <a:pPr marL="457200" lvl="1" indent="-457200">
              <a:buFontTx/>
              <a:buAutoNum type="arabicPeriod"/>
            </a:pPr>
            <a:r>
              <a:rPr lang="en-US" smtClean="0"/>
              <a:t>Converting from any base to any base</a:t>
            </a:r>
          </a:p>
          <a:p>
            <a:pPr marL="457200" lvl="1" indent="-457200">
              <a:buFontTx/>
              <a:buAutoNum type="arabicPeriod"/>
            </a:pPr>
            <a:r>
              <a:rPr lang="en-US" smtClean="0"/>
              <a:t>A special conversion case number  bases that are related (Shortcut method  to/from binary )</a:t>
            </a:r>
            <a:endParaRPr lang="ar-EG" smtClean="0"/>
          </a:p>
          <a:p>
            <a:pPr marL="457200" lvl="1" indent="-457200"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279400"/>
            <a:ext cx="7273925" cy="368300"/>
          </a:xfrm>
          <a:noFill/>
          <a:ln/>
        </p:spPr>
        <p:txBody>
          <a:bodyPr/>
          <a:lstStyle/>
          <a:p>
            <a:r>
              <a:rPr lang="en-US"/>
              <a:t>Convert an Integer </a:t>
            </a:r>
            <a:r>
              <a:rPr lang="en-US" i="1"/>
              <a:t>from </a:t>
            </a:r>
            <a:r>
              <a:rPr lang="en-US"/>
              <a:t>Decimal </a:t>
            </a:r>
            <a:r>
              <a:rPr lang="en-US" i="1"/>
              <a:t>to</a:t>
            </a:r>
            <a:r>
              <a:rPr lang="en-US"/>
              <a:t> Another Base</a:t>
            </a: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609600" y="1901180"/>
            <a:ext cx="74676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Divide decimal number by the base (e.g. 2)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The </a:t>
            </a:r>
            <a:r>
              <a:rPr lang="en-US" sz="2400" b="1" i="1" dirty="0">
                <a:solidFill>
                  <a:schemeClr val="tx2"/>
                </a:solidFill>
              </a:rPr>
              <a:t>remainder </a:t>
            </a:r>
            <a:r>
              <a:rPr lang="en-US" sz="2400" b="1" dirty="0">
                <a:solidFill>
                  <a:schemeClr val="tx2"/>
                </a:solidFill>
              </a:rPr>
              <a:t>is the lowest-order digit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Repeat first two steps until no </a:t>
            </a:r>
            <a:r>
              <a:rPr lang="en-US" sz="2400" b="1" i="1" dirty="0">
                <a:solidFill>
                  <a:schemeClr val="tx2"/>
                </a:solidFill>
              </a:rPr>
              <a:t>divisor</a:t>
            </a:r>
            <a:r>
              <a:rPr lang="en-US" sz="2400" b="1" dirty="0">
                <a:solidFill>
                  <a:schemeClr val="tx2"/>
                </a:solidFill>
              </a:rPr>
              <a:t> remains.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endParaRPr lang="en-US" sz="2400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441325" y="1255068"/>
            <a:ext cx="32527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For each digit position: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33400" y="3200400"/>
            <a:ext cx="2720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Example for (13)</a:t>
            </a:r>
            <a:r>
              <a:rPr lang="en-US" sz="2400" b="1" baseline="-25000">
                <a:solidFill>
                  <a:schemeClr val="tx1"/>
                </a:solidFill>
              </a:rPr>
              <a:t>10</a:t>
            </a:r>
            <a:r>
              <a:rPr lang="en-US" sz="2400" baseline="-2500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3815916" y="3733800"/>
            <a:ext cx="102076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Integer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Quotient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2438400" y="4267200"/>
            <a:ext cx="41402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13/2 =        6      +      ½                a</a:t>
            </a:r>
            <a:r>
              <a:rPr lang="en-US" baseline="-25000"/>
              <a:t>0 </a:t>
            </a:r>
            <a:r>
              <a:rPr lang="en-US"/>
              <a:t>= 1</a:t>
            </a:r>
          </a:p>
          <a:p>
            <a:r>
              <a:rPr lang="en-US"/>
              <a:t>  6/2 =        3      +      0                 a</a:t>
            </a:r>
            <a:r>
              <a:rPr lang="en-US" baseline="-25000"/>
              <a:t>1 </a:t>
            </a:r>
            <a:r>
              <a:rPr lang="en-US"/>
              <a:t>= 0</a:t>
            </a:r>
          </a:p>
          <a:p>
            <a:r>
              <a:rPr lang="en-US"/>
              <a:t>  3/2 =        1      +      ½                a</a:t>
            </a:r>
            <a:r>
              <a:rPr lang="en-US" baseline="-25000"/>
              <a:t>2 </a:t>
            </a:r>
            <a:r>
              <a:rPr lang="en-US"/>
              <a:t>= 1</a:t>
            </a:r>
          </a:p>
          <a:p>
            <a:r>
              <a:rPr lang="en-US"/>
              <a:t>  1/2 =        0      +      ½                a</a:t>
            </a:r>
            <a:r>
              <a:rPr lang="en-US" baseline="-25000"/>
              <a:t>3 </a:t>
            </a:r>
            <a:r>
              <a:rPr lang="en-US"/>
              <a:t>= 1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4806516" y="3733800"/>
            <a:ext cx="12334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Remainder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6101916" y="3733800"/>
            <a:ext cx="1235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Coefficient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2438400" y="5638800"/>
            <a:ext cx="44211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Answer (13)</a:t>
            </a:r>
            <a:r>
              <a:rPr lang="en-US" sz="2000" b="1" baseline="-25000">
                <a:solidFill>
                  <a:schemeClr val="accent2"/>
                </a:solidFill>
              </a:rPr>
              <a:t>10 </a:t>
            </a:r>
            <a:r>
              <a:rPr lang="en-US" sz="2000" b="1">
                <a:solidFill>
                  <a:schemeClr val="accent2"/>
                </a:solidFill>
              </a:rPr>
              <a:t>= (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3 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2 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1 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0</a:t>
            </a:r>
            <a:r>
              <a:rPr lang="en-US" sz="2000">
                <a:solidFill>
                  <a:schemeClr val="accent2"/>
                </a:solidFill>
              </a:rPr>
              <a:t>)</a:t>
            </a:r>
            <a:r>
              <a:rPr lang="en-US" sz="2000" baseline="-25000">
                <a:solidFill>
                  <a:schemeClr val="accent2"/>
                </a:solidFill>
              </a:rPr>
              <a:t>2 </a:t>
            </a:r>
            <a:r>
              <a:rPr lang="en-US" sz="2000">
                <a:solidFill>
                  <a:schemeClr val="accent2"/>
                </a:solidFill>
              </a:rPr>
              <a:t>= (1101)</a:t>
            </a:r>
            <a:r>
              <a:rPr lang="en-US" sz="20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6376" y="4293096"/>
            <a:ext cx="6840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LSB</a:t>
            </a:r>
            <a:endParaRPr lang="ar-EG" sz="1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2380" y="5373216"/>
            <a:ext cx="6840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MSB</a:t>
            </a:r>
            <a:endParaRPr lang="ar-EG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Repeated Division-by-r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449388"/>
            <a:ext cx="7886700" cy="2406650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To convert a </a:t>
            </a:r>
            <a:r>
              <a:rPr lang="en-GB" sz="2000" dirty="0" smtClean="0">
                <a:solidFill>
                  <a:srgbClr val="0000FF"/>
                </a:solidFill>
              </a:rPr>
              <a:t>whole number</a:t>
            </a:r>
            <a:r>
              <a:rPr lang="en-GB" sz="2000" dirty="0" smtClean="0"/>
              <a:t> to the new base </a:t>
            </a:r>
            <a:r>
              <a:rPr lang="en-GB" sz="2000" dirty="0" smtClean="0">
                <a:solidFill>
                  <a:srgbClr val="0000FF"/>
                </a:solidFill>
              </a:rPr>
              <a:t>r</a:t>
            </a:r>
            <a:r>
              <a:rPr lang="en-GB" sz="2000" dirty="0" smtClean="0"/>
              <a:t>, use </a:t>
            </a:r>
            <a:r>
              <a:rPr lang="en-GB" sz="2000" dirty="0" smtClean="0">
                <a:solidFill>
                  <a:srgbClr val="0000FF"/>
                </a:solidFill>
              </a:rPr>
              <a:t>successive division by r</a:t>
            </a:r>
            <a:r>
              <a:rPr lang="en-GB" sz="2000" dirty="0" smtClean="0"/>
              <a:t> until the quotient is 0.  The remainders form the answer, with the first remainder as </a:t>
            </a:r>
            <a:r>
              <a:rPr lang="en-GB" sz="2000" i="1" dirty="0" smtClean="0"/>
              <a:t>LSB or LSD</a:t>
            </a:r>
            <a:r>
              <a:rPr lang="en-GB" sz="2000" dirty="0" smtClean="0"/>
              <a:t> and the last as  </a:t>
            </a:r>
            <a:r>
              <a:rPr lang="en-GB" sz="2000" i="1" dirty="0" smtClean="0"/>
              <a:t>MSB or MSD</a:t>
            </a:r>
            <a:r>
              <a:rPr lang="en-GB" sz="2000" dirty="0" smtClean="0"/>
              <a:t>.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GB" sz="1800" dirty="0" smtClean="0"/>
              <a:t>   Example:  (43)</a:t>
            </a:r>
            <a:r>
              <a:rPr lang="en-GB" sz="1800" baseline="-25000" dirty="0" smtClean="0"/>
              <a:t>10 </a:t>
            </a:r>
            <a:r>
              <a:rPr lang="en-GB" sz="1800" dirty="0" smtClean="0"/>
              <a:t>= (?)</a:t>
            </a:r>
            <a:r>
              <a:rPr lang="en-GB" sz="1800" baseline="-25000" dirty="0" smtClean="0"/>
              <a:t>2</a:t>
            </a:r>
          </a:p>
        </p:txBody>
      </p:sp>
      <p:graphicFrame>
        <p:nvGraphicFramePr>
          <p:cNvPr id="159744" name="Object 1024"/>
          <p:cNvGraphicFramePr>
            <a:graphicFrameLocks noChangeAspect="1"/>
          </p:cNvGraphicFramePr>
          <p:nvPr/>
        </p:nvGraphicFramePr>
        <p:xfrm>
          <a:off x="5040313" y="2816225"/>
          <a:ext cx="2790825" cy="2516188"/>
        </p:xfrm>
        <a:graphic>
          <a:graphicData uri="http://schemas.openxmlformats.org/presentationml/2006/ole">
            <p:oleObj spid="_x0000_s1026" name="Document" r:id="rId3" imgW="2783880" imgH="2616120" progId="Word.Document.8">
              <p:embed/>
            </p:oleObj>
          </a:graphicData>
        </a:graphic>
      </p:graphicFrame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1752600" y="5257800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>
                <a:solidFill>
                  <a:schemeClr val="tx2"/>
                </a:solidFill>
              </a:rPr>
              <a:t> (43)</a:t>
            </a:r>
            <a:r>
              <a:rPr lang="en-GB" sz="2400" baseline="-25000">
                <a:solidFill>
                  <a:schemeClr val="tx2"/>
                </a:solidFill>
              </a:rPr>
              <a:t>10 </a:t>
            </a:r>
            <a:r>
              <a:rPr lang="en-GB" sz="2400">
                <a:solidFill>
                  <a:schemeClr val="tx2"/>
                </a:solidFill>
              </a:rPr>
              <a:t>= (101011)</a:t>
            </a:r>
            <a:r>
              <a:rPr lang="en-GB" sz="2400" baseline="-25000">
                <a:solidFill>
                  <a:schemeClr val="tx2"/>
                </a:solidFill>
              </a:rPr>
              <a:t>2</a:t>
            </a:r>
            <a:endParaRPr lang="ar-EG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279400"/>
            <a:ext cx="7459663" cy="368300"/>
          </a:xfrm>
          <a:noFill/>
          <a:ln/>
        </p:spPr>
        <p:txBody>
          <a:bodyPr/>
          <a:lstStyle/>
          <a:p>
            <a:r>
              <a:rPr lang="en-US"/>
              <a:t>Convert an Fraction </a:t>
            </a:r>
            <a:r>
              <a:rPr lang="en-US" i="1"/>
              <a:t>from </a:t>
            </a:r>
            <a:r>
              <a:rPr lang="en-US"/>
              <a:t>Decimal </a:t>
            </a:r>
            <a:r>
              <a:rPr lang="en-US" i="1"/>
              <a:t>to</a:t>
            </a:r>
            <a:r>
              <a:rPr lang="en-US"/>
              <a:t> Another Base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23528" y="1340768"/>
            <a:ext cx="7609656" cy="25019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dirty="0" smtClean="0"/>
              <a:t>For each digit position: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</a:rPr>
              <a:t>Multiply </a:t>
            </a:r>
            <a:r>
              <a:rPr lang="en-US" sz="2000" b="1" dirty="0">
                <a:solidFill>
                  <a:schemeClr val="tx2"/>
                </a:solidFill>
              </a:rPr>
              <a:t>decimal number by the base (e.g. 2)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000" b="1" dirty="0">
                <a:solidFill>
                  <a:schemeClr val="tx2"/>
                </a:solidFill>
              </a:rPr>
              <a:t>The </a:t>
            </a:r>
            <a:r>
              <a:rPr lang="en-US" sz="2000" b="1" i="1" dirty="0">
                <a:solidFill>
                  <a:schemeClr val="tx2"/>
                </a:solidFill>
              </a:rPr>
              <a:t>integer </a:t>
            </a:r>
            <a:r>
              <a:rPr lang="en-US" sz="2000" b="1" dirty="0">
                <a:solidFill>
                  <a:schemeClr val="tx2"/>
                </a:solidFill>
              </a:rPr>
              <a:t>is the highest-order </a:t>
            </a:r>
            <a:r>
              <a:rPr lang="en-US" sz="2000" b="1" dirty="0" smtClean="0">
                <a:solidFill>
                  <a:schemeClr val="tx2"/>
                </a:solidFill>
              </a:rPr>
              <a:t>digit </a:t>
            </a:r>
            <a:endParaRPr lang="en-US" sz="2000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000" b="1" dirty="0">
                <a:solidFill>
                  <a:schemeClr val="tx2"/>
                </a:solidFill>
              </a:rPr>
              <a:t>Repeat first two steps until fraction becomes zero.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endParaRPr lang="en-US" sz="2000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15516" y="3068960"/>
            <a:ext cx="31448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Example for (0.625)</a:t>
            </a:r>
            <a:r>
              <a:rPr lang="en-US" sz="2400" b="1" baseline="-25000" dirty="0">
                <a:solidFill>
                  <a:schemeClr val="tx1"/>
                </a:solidFill>
              </a:rPr>
              <a:t>10</a:t>
            </a:r>
            <a:r>
              <a:rPr lang="en-US" sz="2400" baseline="-250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3276600" y="3733800"/>
            <a:ext cx="8620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Integer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438400" y="4267200"/>
            <a:ext cx="4495800" cy="146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0.625 x 2 =        1      +      0.25         a</a:t>
            </a:r>
            <a:r>
              <a:rPr lang="en-US" baseline="-25000"/>
              <a:t>-1 </a:t>
            </a:r>
            <a:r>
              <a:rPr lang="en-US"/>
              <a:t>= 1</a:t>
            </a:r>
          </a:p>
          <a:p>
            <a:r>
              <a:rPr lang="en-US"/>
              <a:t>0.250 x 2 =        0      +      0.50         a</a:t>
            </a:r>
            <a:r>
              <a:rPr lang="en-US" baseline="-25000"/>
              <a:t>-2 </a:t>
            </a:r>
            <a:r>
              <a:rPr lang="en-US"/>
              <a:t>= 0</a:t>
            </a:r>
          </a:p>
          <a:p>
            <a:r>
              <a:rPr lang="en-US"/>
              <a:t>0.500 x 2 =        1      +      0              a</a:t>
            </a:r>
            <a:r>
              <a:rPr lang="en-US" baseline="-25000"/>
              <a:t>-3 </a:t>
            </a:r>
            <a:r>
              <a:rPr lang="en-US"/>
              <a:t>= 1</a:t>
            </a:r>
          </a:p>
          <a:p>
            <a:endParaRPr lang="en-US"/>
          </a:p>
          <a:p>
            <a:r>
              <a:rPr lang="en-US"/>
              <a:t> 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4267200" y="3733800"/>
            <a:ext cx="9858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Fraction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5562600" y="3733800"/>
            <a:ext cx="1235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Coefficient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438400" y="5638800"/>
            <a:ext cx="4987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Answer (0.625)</a:t>
            </a:r>
            <a:r>
              <a:rPr lang="en-US" sz="2000" b="1" baseline="-25000">
                <a:solidFill>
                  <a:schemeClr val="accent2"/>
                </a:solidFill>
              </a:rPr>
              <a:t>10 </a:t>
            </a:r>
            <a:r>
              <a:rPr lang="en-US" sz="2000" b="1">
                <a:solidFill>
                  <a:schemeClr val="accent2"/>
                </a:solidFill>
              </a:rPr>
              <a:t>= (0.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-1 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-2 </a:t>
            </a:r>
            <a:r>
              <a:rPr lang="en-US" sz="2000">
                <a:solidFill>
                  <a:schemeClr val="accent2"/>
                </a:solidFill>
              </a:rPr>
              <a:t>a</a:t>
            </a:r>
            <a:r>
              <a:rPr lang="en-US" sz="2000" baseline="-25000">
                <a:solidFill>
                  <a:schemeClr val="accent2"/>
                </a:solidFill>
              </a:rPr>
              <a:t>-3 </a:t>
            </a:r>
            <a:r>
              <a:rPr lang="en-US" sz="2000">
                <a:solidFill>
                  <a:schemeClr val="accent2"/>
                </a:solidFill>
              </a:rPr>
              <a:t>)</a:t>
            </a:r>
            <a:r>
              <a:rPr lang="en-US" sz="2000" baseline="-25000">
                <a:solidFill>
                  <a:schemeClr val="accent2"/>
                </a:solidFill>
              </a:rPr>
              <a:t>2 </a:t>
            </a:r>
            <a:r>
              <a:rPr lang="en-US" sz="2000">
                <a:solidFill>
                  <a:schemeClr val="accent2"/>
                </a:solidFill>
              </a:rPr>
              <a:t>= (0.101)</a:t>
            </a:r>
            <a:r>
              <a:rPr lang="en-US" sz="20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72400" y="4257092"/>
            <a:ext cx="6840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MSB</a:t>
            </a:r>
            <a:endParaRPr lang="ar-EG" sz="1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0412" y="5121188"/>
            <a:ext cx="6840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</a:rPr>
              <a:t>LSB</a:t>
            </a:r>
            <a:endParaRPr lang="ar-EG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4013"/>
            <a:ext cx="8093075" cy="557212"/>
          </a:xfrm>
        </p:spPr>
        <p:txBody>
          <a:bodyPr/>
          <a:lstStyle/>
          <a:p>
            <a:pPr eaLnBrk="1" hangingPunct="1"/>
            <a:r>
              <a:rPr lang="en-GB" sz="2800" smtClean="0"/>
              <a:t>Repeated Multiplication-by-r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950" y="1341438"/>
            <a:ext cx="8686800" cy="2963862"/>
          </a:xfrm>
        </p:spPr>
        <p:txBody>
          <a:bodyPr/>
          <a:lstStyle/>
          <a:p>
            <a:pPr eaLnBrk="1" hangingPunct="1">
              <a:buSzPct val="120000"/>
              <a:buFont typeface="Wingdings" pitchFamily="2" charset="2"/>
              <a:buChar char="§"/>
            </a:pPr>
            <a:r>
              <a:rPr lang="en-GB" sz="2000" dirty="0" smtClean="0"/>
              <a:t>To convert </a:t>
            </a:r>
            <a:r>
              <a:rPr lang="en-GB" sz="2000" dirty="0" smtClean="0">
                <a:solidFill>
                  <a:srgbClr val="0000FF"/>
                </a:solidFill>
              </a:rPr>
              <a:t>decimal fractions</a:t>
            </a:r>
            <a:r>
              <a:rPr lang="en-GB" sz="2000" dirty="0" smtClean="0"/>
              <a:t> to binary, </a:t>
            </a:r>
            <a:r>
              <a:rPr lang="en-GB" sz="2000" dirty="0" smtClean="0">
                <a:solidFill>
                  <a:srgbClr val="0000FF"/>
                </a:solidFill>
              </a:rPr>
              <a:t>repeated multiplication by r</a:t>
            </a:r>
            <a:r>
              <a:rPr lang="en-GB" sz="2000" dirty="0" smtClean="0"/>
              <a:t> is used, until the fractional product is 0 (or until the desired number of digits of accuracy obtained). The carried digits, or </a:t>
            </a:r>
            <a:r>
              <a:rPr lang="en-GB" sz="2000" i="1" dirty="0" smtClean="0"/>
              <a:t>carries</a:t>
            </a:r>
            <a:r>
              <a:rPr lang="en-GB" sz="2000" dirty="0" smtClean="0"/>
              <a:t>, produce the answer, with the first carry as the MSB or MSD, and the last as the LSB or MSD.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GB" sz="1800" dirty="0" smtClean="0"/>
              <a:t>    Example:  (0.3125)</a:t>
            </a:r>
            <a:r>
              <a:rPr lang="en-GB" sz="1800" baseline="-25000" dirty="0" smtClean="0"/>
              <a:t>10 </a:t>
            </a:r>
            <a:r>
              <a:rPr lang="en-GB" sz="1800" dirty="0" smtClean="0"/>
              <a:t>= (.0101)</a:t>
            </a:r>
            <a:r>
              <a:rPr lang="en-GB" sz="1800" baseline="-25000" dirty="0" smtClean="0"/>
              <a:t>2</a:t>
            </a:r>
            <a:endParaRPr lang="en-GB" sz="1800" dirty="0" smtClean="0"/>
          </a:p>
        </p:txBody>
      </p:sp>
      <p:graphicFrame>
        <p:nvGraphicFramePr>
          <p:cNvPr id="160768" name="Object 1024"/>
          <p:cNvGraphicFramePr>
            <a:graphicFrameLocks noChangeAspect="1"/>
          </p:cNvGraphicFramePr>
          <p:nvPr/>
        </p:nvGraphicFramePr>
        <p:xfrm>
          <a:off x="4247964" y="3537012"/>
          <a:ext cx="4135438" cy="1979613"/>
        </p:xfrm>
        <a:graphic>
          <a:graphicData uri="http://schemas.openxmlformats.org/presentationml/2006/ole">
            <p:oleObj spid="_x0000_s2050" name="Document" r:id="rId3" imgW="4140199" imgH="1980593" progId="Word.Documen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entury Gothic" pitchFamily="34" charset="0"/>
                <a:cs typeface="Arial" pitchFamily="34" charset="0"/>
              </a:rPr>
              <a:t>For a number that has both integral and fractional parts,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Century Gothic" pitchFamily="34" charset="0"/>
                <a:cs typeface="Arial" pitchFamily="34" charset="0"/>
              </a:rPr>
              <a:t> conversion is done separately for both parts, and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Century Gothic" pitchFamily="34" charset="0"/>
                <a:cs typeface="Arial" pitchFamily="34" charset="0"/>
              </a:rPr>
              <a:t>then the result is put together with a system point in between both parts.</a:t>
            </a:r>
            <a:endParaRPr lang="ar-EG" sz="3200" b="1" dirty="0" smtClean="0">
              <a:solidFill>
                <a:srgbClr val="C00000"/>
              </a:solidFill>
              <a:latin typeface="Century Gothic" pitchFamily="34" charset="0"/>
              <a:cs typeface="Arial" pitchFamily="34" charset="0"/>
            </a:endParaRPr>
          </a:p>
          <a:p>
            <a:endParaRPr lang="ar-E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2-Any base r-to-Decimal Conversion</a:t>
            </a:r>
            <a:endParaRPr lang="ar-EG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/>
            <a:r>
              <a:rPr lang="en-GB" smtClean="0">
                <a:solidFill>
                  <a:srgbClr val="0000FF"/>
                </a:solidFill>
              </a:rPr>
              <a:t>Base-r to decimal</a:t>
            </a:r>
            <a:r>
              <a:rPr lang="en-GB" smtClean="0"/>
              <a:t>: multiply digits with their corresponding weights.</a:t>
            </a:r>
          </a:p>
          <a:p>
            <a:pPr marL="457200" indent="-457200"/>
            <a:r>
              <a:rPr lang="en-GB" b="1" smtClean="0"/>
              <a:t>Examples</a:t>
            </a:r>
          </a:p>
          <a:p>
            <a:pPr marL="914400" lvl="1" indent="-457200" eaLnBrk="1" hangingPunct="1">
              <a:buSzPct val="120000"/>
              <a:buFont typeface="Wingdings" pitchFamily="2" charset="2"/>
              <a:buChar char="§"/>
            </a:pPr>
            <a:r>
              <a:rPr lang="en-GB" sz="2000" smtClean="0"/>
              <a:t>(1101.101)</a:t>
            </a:r>
            <a:r>
              <a:rPr lang="en-GB" sz="2000" baseline="-25000" smtClean="0"/>
              <a:t>2 </a:t>
            </a:r>
            <a:r>
              <a:rPr lang="en-GB" sz="2000" smtClean="0"/>
              <a:t>= 1</a:t>
            </a:r>
            <a:r>
              <a:rPr lang="en-GB" sz="2000" smtClean="0">
                <a:sym typeface="Symbol" pitchFamily="18" charset="2"/>
              </a:rPr>
              <a:t>2</a:t>
            </a:r>
            <a:r>
              <a:rPr lang="en-GB" sz="2000" baseline="30000" smtClean="0"/>
              <a:t>3  </a:t>
            </a:r>
            <a:r>
              <a:rPr lang="en-GB" sz="2000" smtClean="0"/>
              <a:t>+  1</a:t>
            </a:r>
            <a:r>
              <a:rPr lang="en-GB" sz="2000" smtClean="0">
                <a:sym typeface="Symbol" pitchFamily="18" charset="2"/>
              </a:rPr>
              <a:t>2</a:t>
            </a:r>
            <a:r>
              <a:rPr lang="en-GB" sz="2000" baseline="30000" smtClean="0"/>
              <a:t>2  </a:t>
            </a:r>
            <a:r>
              <a:rPr lang="en-GB" sz="2000" smtClean="0"/>
              <a:t>+  1</a:t>
            </a:r>
            <a:r>
              <a:rPr lang="en-GB" sz="2000" smtClean="0">
                <a:sym typeface="Symbol" pitchFamily="18" charset="2"/>
              </a:rPr>
              <a:t>2</a:t>
            </a:r>
            <a:r>
              <a:rPr lang="en-GB" sz="2000" baseline="30000" smtClean="0"/>
              <a:t>0  </a:t>
            </a:r>
            <a:r>
              <a:rPr lang="en-GB" sz="2000" smtClean="0"/>
              <a:t>+ 1</a:t>
            </a:r>
            <a:r>
              <a:rPr lang="en-GB" sz="2000" smtClean="0">
                <a:sym typeface="Symbol" pitchFamily="18" charset="2"/>
              </a:rPr>
              <a:t>2</a:t>
            </a:r>
            <a:r>
              <a:rPr lang="en-GB" sz="2000" baseline="30000" smtClean="0"/>
              <a:t>-1  </a:t>
            </a:r>
            <a:r>
              <a:rPr lang="en-GB" sz="2000" smtClean="0"/>
              <a:t>+ 1</a:t>
            </a:r>
            <a:r>
              <a:rPr lang="en-GB" sz="2000" smtClean="0">
                <a:sym typeface="Symbol" pitchFamily="18" charset="2"/>
              </a:rPr>
              <a:t>2</a:t>
            </a:r>
            <a:r>
              <a:rPr lang="en-GB" sz="2000" baseline="30000" smtClean="0"/>
              <a:t>-3 </a:t>
            </a:r>
            <a:r>
              <a:rPr lang="en-GB" sz="2000" smtClean="0"/>
              <a:t>		       = 8 + 4 + 1 + 0.5 + 0.125 </a:t>
            </a:r>
          </a:p>
          <a:p>
            <a:pPr marL="914400" lvl="1" indent="-457200" eaLnBrk="1" hangingPunct="1">
              <a:buSzPct val="120000"/>
              <a:buFont typeface="Wingdings" pitchFamily="2" charset="2"/>
              <a:buNone/>
            </a:pPr>
            <a:r>
              <a:rPr lang="en-GB" sz="2000" smtClean="0"/>
              <a:t>                          = (13.625)</a:t>
            </a:r>
            <a:r>
              <a:rPr lang="en-GB" sz="2000" baseline="-25000" smtClean="0"/>
              <a:t>10</a:t>
            </a:r>
          </a:p>
          <a:p>
            <a:pPr marL="914400" lvl="1" indent="-457200" eaLnBrk="1" hangingPunct="1"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GB" sz="2000" smtClean="0"/>
              <a:t>(572.6)</a:t>
            </a:r>
            <a:r>
              <a:rPr lang="en-GB" sz="2000" baseline="-25000" smtClean="0"/>
              <a:t>8 </a:t>
            </a:r>
            <a:r>
              <a:rPr lang="en-GB" sz="2000" smtClean="0"/>
              <a:t>= 5</a:t>
            </a:r>
            <a:r>
              <a:rPr lang="en-GB" sz="2000" smtClean="0">
                <a:sym typeface="Symbol" pitchFamily="18" charset="2"/>
              </a:rPr>
              <a:t>8</a:t>
            </a:r>
            <a:r>
              <a:rPr lang="en-GB" sz="2000" baseline="30000" smtClean="0"/>
              <a:t>2  </a:t>
            </a:r>
            <a:r>
              <a:rPr lang="en-GB" sz="2000" smtClean="0"/>
              <a:t>+  7</a:t>
            </a:r>
            <a:r>
              <a:rPr lang="en-GB" sz="2000" smtClean="0">
                <a:sym typeface="Symbol" pitchFamily="18" charset="2"/>
              </a:rPr>
              <a:t>8</a:t>
            </a:r>
            <a:r>
              <a:rPr lang="en-GB" sz="2000" baseline="30000" smtClean="0"/>
              <a:t>1  </a:t>
            </a:r>
            <a:r>
              <a:rPr lang="en-GB" sz="2000" smtClean="0"/>
              <a:t>+  2</a:t>
            </a:r>
            <a:r>
              <a:rPr lang="en-GB" sz="2000" smtClean="0">
                <a:sym typeface="Symbol" pitchFamily="18" charset="2"/>
              </a:rPr>
              <a:t>8</a:t>
            </a:r>
            <a:r>
              <a:rPr lang="en-GB" sz="2000" baseline="30000" smtClean="0"/>
              <a:t>0  </a:t>
            </a:r>
            <a:r>
              <a:rPr lang="en-GB" sz="2000" smtClean="0"/>
              <a:t>+ 6</a:t>
            </a:r>
            <a:r>
              <a:rPr lang="en-GB" sz="2000" smtClean="0">
                <a:sym typeface="Symbol" pitchFamily="18" charset="2"/>
              </a:rPr>
              <a:t>8</a:t>
            </a:r>
            <a:r>
              <a:rPr lang="en-GB" sz="2000" baseline="30000" smtClean="0"/>
              <a:t>-1  	</a:t>
            </a:r>
            <a:r>
              <a:rPr lang="en-GB" sz="2000" smtClean="0"/>
              <a:t> </a:t>
            </a:r>
          </a:p>
          <a:p>
            <a:pPr marL="914400" lvl="1" indent="-457200" eaLnBrk="1" hangingPunct="1">
              <a:spcBef>
                <a:spcPct val="50000"/>
              </a:spcBef>
              <a:buSzPct val="120000"/>
              <a:buFont typeface="Wingdings" pitchFamily="2" charset="2"/>
              <a:buNone/>
            </a:pPr>
            <a:r>
              <a:rPr lang="en-GB" sz="2000" smtClean="0"/>
              <a:t>                    =   320 + 56 + 2 + 0.75 = (378.75)</a:t>
            </a:r>
            <a:r>
              <a:rPr lang="en-GB" sz="2000" baseline="-25000" smtClean="0"/>
              <a:t>10</a:t>
            </a:r>
            <a:endParaRPr lang="en-US" smtClean="0">
              <a:solidFill>
                <a:schemeClr val="tx2"/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000" smtClean="0"/>
              <a:t>Convert 3b2</a:t>
            </a:r>
            <a:r>
              <a:rPr lang="en-US" sz="2000" baseline="-25000" smtClean="0"/>
              <a:t>16 </a:t>
            </a:r>
            <a:r>
              <a:rPr lang="en-US" sz="2000" smtClean="0"/>
              <a:t>to decimal.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2000" smtClean="0"/>
              <a:t>N = 3*16</a:t>
            </a:r>
            <a:r>
              <a:rPr lang="en-US" sz="2000" baseline="30000" smtClean="0"/>
              <a:t>2 </a:t>
            </a:r>
            <a:r>
              <a:rPr lang="en-US" sz="2000" smtClean="0"/>
              <a:t>+ 11*16</a:t>
            </a:r>
            <a:r>
              <a:rPr lang="en-US" sz="2000" baseline="30000" smtClean="0"/>
              <a:t>1</a:t>
            </a:r>
            <a:r>
              <a:rPr lang="en-US" sz="2000" smtClean="0"/>
              <a:t> + 2*16</a:t>
            </a:r>
            <a:r>
              <a:rPr lang="en-US" sz="2000" baseline="30000" smtClean="0"/>
              <a:t>0</a:t>
            </a:r>
            <a:r>
              <a:rPr lang="en-US" sz="2000" smtClean="0"/>
              <a:t> = 946</a:t>
            </a:r>
            <a:r>
              <a:rPr lang="en-US" sz="2000" baseline="-25000" smtClean="0"/>
              <a:t>10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000" smtClean="0"/>
              <a:t>Convert 370</a:t>
            </a:r>
            <a:r>
              <a:rPr lang="en-US" sz="2000" baseline="-25000" smtClean="0"/>
              <a:t>8</a:t>
            </a:r>
            <a:r>
              <a:rPr lang="en-US" sz="2000" smtClean="0"/>
              <a:t> to decimal.</a:t>
            </a:r>
          </a:p>
          <a:p>
            <a:pPr marL="1371600" lvl="2" indent="-457200">
              <a:buFontTx/>
              <a:buNone/>
            </a:pPr>
            <a:r>
              <a:rPr lang="en-US" sz="2000" smtClean="0"/>
              <a:t>N = 3*8</a:t>
            </a:r>
            <a:r>
              <a:rPr lang="en-US" sz="2000" baseline="30000" smtClean="0"/>
              <a:t>2</a:t>
            </a:r>
            <a:r>
              <a:rPr lang="en-US" sz="2000" smtClean="0"/>
              <a:t> + 7*8</a:t>
            </a:r>
            <a:r>
              <a:rPr lang="en-US" sz="2000" baseline="30000" smtClean="0"/>
              <a:t>1</a:t>
            </a:r>
            <a:r>
              <a:rPr lang="en-US" sz="2000" smtClean="0"/>
              <a:t> + 0*8</a:t>
            </a:r>
            <a:r>
              <a:rPr lang="en-US" sz="2000" baseline="30000" smtClean="0"/>
              <a:t>0</a:t>
            </a:r>
            <a:r>
              <a:rPr lang="en-US" sz="2000" smtClean="0"/>
              <a:t> = 192 + 56 + 0 = 248</a:t>
            </a:r>
            <a:r>
              <a:rPr lang="en-US" sz="2000" baseline="-25000" smtClean="0"/>
              <a:t>10</a:t>
            </a:r>
          </a:p>
          <a:p>
            <a:pPr marL="457200" indent="-457200"/>
            <a:endParaRPr lang="en-GB" smtClean="0"/>
          </a:p>
          <a:p>
            <a:pPr marL="457200" indent="-457200"/>
            <a:endParaRPr lang="ar-E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3-Conversion between Bases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68363" y="1509713"/>
            <a:ext cx="7269162" cy="4484687"/>
          </a:xfrm>
        </p:spPr>
        <p:txBody>
          <a:bodyPr/>
          <a:lstStyle/>
          <a:p>
            <a:pPr marL="0" eaLnBrk="1" hangingPunct="1">
              <a:buSzPct val="120000"/>
              <a:buFont typeface="Wingdings" pitchFamily="2" charset="2"/>
              <a:buChar char="§"/>
            </a:pPr>
            <a:r>
              <a:rPr lang="en-GB" sz="1800" smtClean="0"/>
              <a:t>In general, conversion between bases can be done via decimal:</a:t>
            </a:r>
          </a:p>
          <a:p>
            <a:pPr marL="0" eaLnBrk="1" hangingPunct="1">
              <a:spcBef>
                <a:spcPct val="600000"/>
              </a:spcBef>
              <a:buSzPct val="120000"/>
              <a:buFont typeface="Wingdings" pitchFamily="2" charset="2"/>
              <a:buNone/>
            </a:pPr>
            <a:endParaRPr lang="en-GB" sz="1800" smtClean="0"/>
          </a:p>
          <a:p>
            <a:pPr marL="0" eaLnBrk="1" hangingPunct="1">
              <a:spcBef>
                <a:spcPct val="0"/>
              </a:spcBef>
              <a:buSzPct val="120000"/>
              <a:buFont typeface="Wingdings" pitchFamily="2" charset="2"/>
              <a:buChar char="§"/>
            </a:pPr>
            <a:endParaRPr lang="en-GB" sz="1800" smtClean="0"/>
          </a:p>
          <a:p>
            <a:pPr marL="0" eaLnBrk="1" hangingPunct="1">
              <a:spcBef>
                <a:spcPct val="0"/>
              </a:spcBef>
              <a:buSzPct val="120000"/>
              <a:buFont typeface="Wingdings" pitchFamily="2" charset="2"/>
              <a:buChar char="§"/>
            </a:pPr>
            <a:r>
              <a:rPr lang="en-GB" sz="1800" smtClean="0"/>
              <a:t>First convert given number  to decimal then convert  decimal number to the new base.</a:t>
            </a:r>
          </a:p>
        </p:txBody>
      </p:sp>
      <p:grpSp>
        <p:nvGrpSpPr>
          <p:cNvPr id="20484" name="Group 1047"/>
          <p:cNvGrpSpPr>
            <a:grpSpLocks/>
          </p:cNvGrpSpPr>
          <p:nvPr/>
        </p:nvGrpSpPr>
        <p:grpSpPr bwMode="auto">
          <a:xfrm>
            <a:off x="2232025" y="2097088"/>
            <a:ext cx="4841875" cy="1857375"/>
            <a:chOff x="1584" y="1488"/>
            <a:chExt cx="3050" cy="1170"/>
          </a:xfrm>
        </p:grpSpPr>
        <p:sp>
          <p:nvSpPr>
            <p:cNvPr id="20486" name="Text Box 1028"/>
            <p:cNvSpPr txBox="1">
              <a:spLocks noChangeArrowheads="1"/>
            </p:cNvSpPr>
            <p:nvPr/>
          </p:nvSpPr>
          <p:spPr bwMode="auto">
            <a:xfrm>
              <a:off x="1584" y="1488"/>
              <a:ext cx="3050" cy="11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latin typeface="Times New Roman" pitchFamily="18" charset="0"/>
                </a:rPr>
                <a:t>Base-2				Base-2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>
                  <a:latin typeface="Times New Roman" pitchFamily="18" charset="0"/>
                </a:rPr>
                <a:t>Base-3				Base-3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>
                  <a:latin typeface="Times New Roman" pitchFamily="18" charset="0"/>
                </a:rPr>
                <a:t>Base-4		Decimal		Base-4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>
                  <a:latin typeface="Times New Roman" pitchFamily="18" charset="0"/>
                </a:rPr>
                <a:t>    …				    ….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>
                  <a:latin typeface="Times New Roman" pitchFamily="18" charset="0"/>
                </a:rPr>
                <a:t>Base-R				Base-R</a:t>
              </a:r>
            </a:p>
          </p:txBody>
        </p:sp>
        <p:sp>
          <p:nvSpPr>
            <p:cNvPr id="20487" name="Line 1029"/>
            <p:cNvSpPr>
              <a:spLocks noChangeShapeType="1"/>
            </p:cNvSpPr>
            <p:nvPr/>
          </p:nvSpPr>
          <p:spPr bwMode="auto">
            <a:xfrm>
              <a:off x="2112" y="168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88" name="Line 1030"/>
            <p:cNvSpPr>
              <a:spLocks noChangeShapeType="1"/>
            </p:cNvSpPr>
            <p:nvPr/>
          </p:nvSpPr>
          <p:spPr bwMode="auto">
            <a:xfrm>
              <a:off x="2112" y="1872"/>
              <a:ext cx="62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89" name="Line 1031"/>
            <p:cNvSpPr>
              <a:spLocks noChangeShapeType="1"/>
            </p:cNvSpPr>
            <p:nvPr/>
          </p:nvSpPr>
          <p:spPr bwMode="auto">
            <a:xfrm>
              <a:off x="2112" y="209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90" name="Line 1032"/>
            <p:cNvSpPr>
              <a:spLocks noChangeShapeType="1"/>
            </p:cNvSpPr>
            <p:nvPr/>
          </p:nvSpPr>
          <p:spPr bwMode="auto">
            <a:xfrm flipV="1">
              <a:off x="2112" y="2160"/>
              <a:ext cx="624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91" name="Line 1033"/>
            <p:cNvSpPr>
              <a:spLocks noChangeShapeType="1"/>
            </p:cNvSpPr>
            <p:nvPr/>
          </p:nvSpPr>
          <p:spPr bwMode="auto">
            <a:xfrm flipV="1">
              <a:off x="3360" y="1728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92" name="Line 1034"/>
            <p:cNvSpPr>
              <a:spLocks noChangeShapeType="1"/>
            </p:cNvSpPr>
            <p:nvPr/>
          </p:nvSpPr>
          <p:spPr bwMode="auto">
            <a:xfrm flipV="1">
              <a:off x="3360" y="1920"/>
              <a:ext cx="52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93" name="Line 1035"/>
            <p:cNvSpPr>
              <a:spLocks noChangeShapeType="1"/>
            </p:cNvSpPr>
            <p:nvPr/>
          </p:nvSpPr>
          <p:spPr bwMode="auto">
            <a:xfrm>
              <a:off x="3360" y="211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0494" name="Line 1036"/>
            <p:cNvSpPr>
              <a:spLocks noChangeShapeType="1"/>
            </p:cNvSpPr>
            <p:nvPr/>
          </p:nvSpPr>
          <p:spPr bwMode="auto">
            <a:xfrm>
              <a:off x="3360" y="2160"/>
              <a:ext cx="52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20485" name="Oval 14"/>
          <p:cNvSpPr>
            <a:spLocks noChangeArrowheads="1"/>
          </p:cNvSpPr>
          <p:nvPr/>
        </p:nvSpPr>
        <p:spPr bwMode="auto">
          <a:xfrm>
            <a:off x="4103688" y="2600325"/>
            <a:ext cx="914400" cy="914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ar-EG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15900"/>
            <a:ext cx="7584008" cy="476796"/>
          </a:xfrm>
          <a:noFill/>
          <a:ln/>
        </p:spPr>
        <p:txBody>
          <a:bodyPr/>
          <a:lstStyle/>
          <a:p>
            <a:r>
              <a:rPr lang="en-US" sz="2400" dirty="0"/>
              <a:t>Converting Between Base 16 and Base 2</a:t>
            </a:r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609600" y="2797175"/>
            <a:ext cx="8153400" cy="5030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</a:rPr>
              <a:t>Conversion is easy!</a:t>
            </a:r>
          </a:p>
          <a:p>
            <a:pPr marL="838200" lvl="1" indent="-342900">
              <a:spcBef>
                <a:spcPct val="65000"/>
              </a:spcBef>
              <a:buSzPct val="100000"/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Determine 4-bit value for each hex digit</a:t>
            </a: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</a:rPr>
              <a:t>Note that there are 2</a:t>
            </a:r>
            <a:r>
              <a:rPr lang="en-US" sz="2400" b="1" baseline="30000" dirty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 = 16 different values of four bits</a:t>
            </a: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</a:rPr>
              <a:t>Easier to read and write in hexadecimal. </a:t>
            </a: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</a:rPr>
              <a:t>Representations are equivalent!</a:t>
            </a: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1219200" y="1371600"/>
            <a:ext cx="49037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3A9F</a:t>
            </a:r>
            <a:r>
              <a:rPr lang="en-US" sz="2400" baseline="-25000">
                <a:solidFill>
                  <a:schemeClr val="accent2"/>
                </a:solidFill>
              </a:rPr>
              <a:t>16</a:t>
            </a:r>
            <a:r>
              <a:rPr lang="en-US" sz="2400">
                <a:solidFill>
                  <a:schemeClr val="accent2"/>
                </a:solidFill>
              </a:rPr>
              <a:t> =  0011  1010  1001  1111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2743200" y="175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3581400" y="175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4419600" y="175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5257800" y="175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2895600" y="1905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3733800" y="19050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572000" y="1905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5410200" y="1905000"/>
            <a:ext cx="323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131050" y="64277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/>
            <a:fld id="{F41CBDBF-9D7C-40AF-A18A-19505283F3A3}" type="slidenum">
              <a:rPr lang="ar-SA" sz="1200">
                <a:solidFill>
                  <a:schemeClr val="bg1"/>
                </a:solidFill>
              </a:rPr>
              <a:pPr algn="r"/>
              <a:t>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 idx="4294967295"/>
          </p:nvPr>
        </p:nvSpPr>
        <p:spPr>
          <a:xfrm>
            <a:off x="1150938" y="188913"/>
            <a:ext cx="7993062" cy="719137"/>
          </a:xfrm>
        </p:spPr>
        <p:txBody>
          <a:bodyPr anchor="b"/>
          <a:lstStyle/>
          <a:p>
            <a:pPr eaLnBrk="1" hangingPunct="1"/>
            <a:r>
              <a:rPr lang="en-US" sz="2800" smtClean="0"/>
              <a:t>Data and Program Representation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dirty="0" smtClean="0">
                <a:cs typeface="Times New Roman" pitchFamily="18" charset="0"/>
              </a:rPr>
              <a:t>Digital </a:t>
            </a:r>
            <a:r>
              <a:rPr lang="en-US" dirty="0" smtClean="0">
                <a:cs typeface="Times New Roman" pitchFamily="18" charset="0"/>
              </a:rPr>
              <a:t>computers: Can only understand two states, off and on (0 and 1)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s-EC" dirty="0" smtClean="0">
                <a:cs typeface="Times New Roman" pitchFamily="18" charset="0"/>
              </a:rPr>
              <a:t>Digital data </a:t>
            </a:r>
            <a:r>
              <a:rPr lang="es-EC" dirty="0" err="1" smtClean="0">
                <a:cs typeface="Times New Roman" pitchFamily="18" charset="0"/>
              </a:rPr>
              <a:t>representation</a:t>
            </a:r>
            <a:r>
              <a:rPr lang="es-EC" dirty="0" smtClean="0">
                <a:cs typeface="Times New Roman" pitchFamily="18" charset="0"/>
              </a:rPr>
              <a:t>: </a:t>
            </a:r>
            <a:br>
              <a:rPr lang="es-EC" dirty="0" smtClean="0">
                <a:cs typeface="Times New Roman" pitchFamily="18" charset="0"/>
              </a:rPr>
            </a:br>
            <a:r>
              <a:rPr lang="es-EC" dirty="0" err="1" smtClean="0">
                <a:cs typeface="Times New Roman" pitchFamily="18" charset="0"/>
              </a:rPr>
              <a:t>The</a:t>
            </a:r>
            <a:r>
              <a:rPr lang="es-EC" dirty="0" smtClean="0">
                <a:cs typeface="Times New Roman" pitchFamily="18" charset="0"/>
              </a:rPr>
              <a:t> </a:t>
            </a:r>
            <a:r>
              <a:rPr lang="es-EC" dirty="0" err="1" smtClean="0">
                <a:cs typeface="Times New Roman" pitchFamily="18" charset="0"/>
              </a:rPr>
              <a:t>process</a:t>
            </a:r>
            <a:r>
              <a:rPr lang="es-EC" dirty="0" smtClean="0">
                <a:cs typeface="Times New Roman" pitchFamily="18" charset="0"/>
              </a:rPr>
              <a:t> of </a:t>
            </a:r>
            <a:r>
              <a:rPr lang="es-EC" dirty="0" err="1" smtClean="0">
                <a:cs typeface="Times New Roman" pitchFamily="18" charset="0"/>
              </a:rPr>
              <a:t>representing</a:t>
            </a:r>
            <a:r>
              <a:rPr lang="es-EC" dirty="0" smtClean="0">
                <a:cs typeface="Times New Roman" pitchFamily="18" charset="0"/>
              </a:rPr>
              <a:t> </a:t>
            </a:r>
            <a:r>
              <a:rPr lang="es-EC" dirty="0" smtClean="0">
                <a:cs typeface="Times New Roman" pitchFamily="18" charset="0"/>
              </a:rPr>
              <a:t>data </a:t>
            </a:r>
            <a:r>
              <a:rPr lang="es-EC" dirty="0" smtClean="0">
                <a:cs typeface="Times New Roman" pitchFamily="18" charset="0"/>
              </a:rPr>
              <a:t>in digital </a:t>
            </a:r>
            <a:r>
              <a:rPr lang="es-EC" dirty="0" err="1" smtClean="0">
                <a:cs typeface="Times New Roman" pitchFamily="18" charset="0"/>
              </a:rPr>
              <a:t>form</a:t>
            </a:r>
            <a:r>
              <a:rPr lang="es-EC" dirty="0" smtClean="0">
                <a:cs typeface="Times New Roman" pitchFamily="18" charset="0"/>
              </a:rPr>
              <a:t> so </a:t>
            </a:r>
            <a:r>
              <a:rPr lang="es-EC" dirty="0" err="1" smtClean="0">
                <a:cs typeface="Times New Roman" pitchFamily="18" charset="0"/>
              </a:rPr>
              <a:t>it</a:t>
            </a:r>
            <a:r>
              <a:rPr lang="es-EC" dirty="0" smtClean="0">
                <a:cs typeface="Times New Roman" pitchFamily="18" charset="0"/>
              </a:rPr>
              <a:t> can </a:t>
            </a:r>
            <a:r>
              <a:rPr lang="es-EC" dirty="0" err="1" smtClean="0">
                <a:cs typeface="Times New Roman" pitchFamily="18" charset="0"/>
              </a:rPr>
              <a:t>be</a:t>
            </a:r>
            <a:r>
              <a:rPr lang="es-EC" dirty="0" smtClean="0">
                <a:cs typeface="Times New Roman" pitchFamily="18" charset="0"/>
              </a:rPr>
              <a:t> </a:t>
            </a:r>
            <a:r>
              <a:rPr lang="es-EC" dirty="0" err="1" smtClean="0">
                <a:cs typeface="Times New Roman" pitchFamily="18" charset="0"/>
              </a:rPr>
              <a:t>understood</a:t>
            </a:r>
            <a:r>
              <a:rPr lang="es-EC" dirty="0" smtClean="0">
                <a:cs typeface="Times New Roman" pitchFamily="18" charset="0"/>
              </a:rPr>
              <a:t> </a:t>
            </a:r>
            <a:r>
              <a:rPr lang="es-EC" dirty="0" err="1" smtClean="0">
                <a:cs typeface="Times New Roman" pitchFamily="18" charset="0"/>
              </a:rPr>
              <a:t>by</a:t>
            </a:r>
            <a:r>
              <a:rPr lang="es-EC" dirty="0" smtClean="0">
                <a:cs typeface="Times New Roman" pitchFamily="18" charset="0"/>
              </a:rPr>
              <a:t> a </a:t>
            </a:r>
            <a:r>
              <a:rPr lang="es-EC" dirty="0" err="1" smtClean="0">
                <a:cs typeface="Times New Roman" pitchFamily="18" charset="0"/>
              </a:rPr>
              <a:t>computer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endParaRPr lang="en-US" dirty="0" smtClean="0"/>
          </a:p>
        </p:txBody>
      </p:sp>
      <p:pic>
        <p:nvPicPr>
          <p:cNvPr id="8" name="Picture 7" descr="Fig2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4075158" cy="2988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15900"/>
            <a:ext cx="7692020" cy="692820"/>
          </a:xfrm>
          <a:noFill/>
          <a:ln/>
        </p:spPr>
        <p:txBody>
          <a:bodyPr/>
          <a:lstStyle/>
          <a:p>
            <a:r>
              <a:rPr lang="en-US" sz="2800" dirty="0"/>
              <a:t>Converting Between Base 16 and Base 8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609600" y="3886200"/>
            <a:ext cx="8153400" cy="327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>
                <a:solidFill>
                  <a:schemeClr val="tx1"/>
                </a:solidFill>
              </a:rPr>
              <a:t>Convert from Base 16 to Base 2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>
                <a:solidFill>
                  <a:schemeClr val="tx1"/>
                </a:solidFill>
              </a:rPr>
              <a:t>Regroup bits into groups of three starting from right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>
                <a:solidFill>
                  <a:schemeClr val="tx1"/>
                </a:solidFill>
              </a:rPr>
              <a:t>Ignore leading zeros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r>
              <a:rPr lang="en-US" sz="2400" b="1">
                <a:solidFill>
                  <a:schemeClr val="tx1"/>
                </a:solidFill>
              </a:rPr>
              <a:t>Each group of three bits forms an octal digit.</a:t>
            </a: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AutoNum type="arabicPeriod"/>
            </a:pPr>
            <a:endParaRPr lang="en-US" sz="2400" b="1">
              <a:solidFill>
                <a:schemeClr val="tx1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endParaRPr lang="en-US" sz="2400" b="1">
              <a:solidFill>
                <a:schemeClr val="tx1"/>
              </a:solidFill>
            </a:endParaRPr>
          </a:p>
          <a:p>
            <a:pPr marL="457200" indent="-457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1219200" y="2514600"/>
            <a:ext cx="50784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35237</a:t>
            </a:r>
            <a:r>
              <a:rPr lang="en-US" sz="2400" baseline="-25000">
                <a:solidFill>
                  <a:schemeClr val="accent2"/>
                </a:solidFill>
              </a:rPr>
              <a:t>8</a:t>
            </a:r>
            <a:r>
              <a:rPr lang="en-US" sz="2400">
                <a:solidFill>
                  <a:schemeClr val="accent2"/>
                </a:solidFill>
              </a:rPr>
              <a:t> =    011  101  010  011  111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3657600" y="3048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4343400" y="3048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5029200" y="3048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5715000" y="3048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2971800" y="30480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9833" name="Line 25"/>
          <p:cNvSpPr>
            <a:spLocks noChangeShapeType="1"/>
          </p:cNvSpPr>
          <p:nvPr/>
        </p:nvSpPr>
        <p:spPr bwMode="auto">
          <a:xfrm>
            <a:off x="4191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219200" y="1219200"/>
            <a:ext cx="4903788" cy="900113"/>
            <a:chOff x="768" y="864"/>
            <a:chExt cx="3089" cy="567"/>
          </a:xfrm>
        </p:grpSpPr>
        <p:sp>
          <p:nvSpPr>
            <p:cNvPr id="119812" name="Text Box 4"/>
            <p:cNvSpPr txBox="1">
              <a:spLocks noChangeArrowheads="1"/>
            </p:cNvSpPr>
            <p:nvPr/>
          </p:nvSpPr>
          <p:spPr bwMode="auto">
            <a:xfrm>
              <a:off x="768" y="864"/>
              <a:ext cx="308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3A9F</a:t>
              </a:r>
              <a:r>
                <a:rPr lang="en-US" sz="2400" baseline="-25000">
                  <a:solidFill>
                    <a:schemeClr val="accent2"/>
                  </a:solidFill>
                </a:rPr>
                <a:t>16</a:t>
              </a:r>
              <a:r>
                <a:rPr lang="en-US" sz="2400">
                  <a:solidFill>
                    <a:schemeClr val="accent2"/>
                  </a:solidFill>
                </a:rPr>
                <a:t> =  0011  1010  1001  1111</a:t>
              </a:r>
              <a:r>
                <a:rPr lang="en-US" sz="2400" baseline="-25000">
                  <a:solidFill>
                    <a:schemeClr val="accent2"/>
                  </a:solidFill>
                </a:rPr>
                <a:t>2</a:t>
              </a:r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119813" name="Line 5"/>
            <p:cNvSpPr>
              <a:spLocks noChangeShapeType="1"/>
            </p:cNvSpPr>
            <p:nvPr/>
          </p:nvSpPr>
          <p:spPr bwMode="auto">
            <a:xfrm>
              <a:off x="1728" y="11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2256" y="11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19815" name="Line 7"/>
            <p:cNvSpPr>
              <a:spLocks noChangeShapeType="1"/>
            </p:cNvSpPr>
            <p:nvPr/>
          </p:nvSpPr>
          <p:spPr bwMode="auto">
            <a:xfrm>
              <a:off x="2784" y="11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19816" name="Line 8"/>
            <p:cNvSpPr>
              <a:spLocks noChangeShapeType="1"/>
            </p:cNvSpPr>
            <p:nvPr/>
          </p:nvSpPr>
          <p:spPr bwMode="auto">
            <a:xfrm>
              <a:off x="3312" y="11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824" y="120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2352" y="120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2880" y="120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3408" y="1200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1066800" y="1066800"/>
            <a:ext cx="5181600" cy="1066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>
            <a:off x="5638800" y="2895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4953000" y="2895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4267200" y="2895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3657600" y="2895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119840" name="Line 32"/>
          <p:cNvSpPr>
            <a:spLocks noChangeShapeType="1"/>
          </p:cNvSpPr>
          <p:nvPr/>
        </p:nvSpPr>
        <p:spPr bwMode="auto">
          <a:xfrm>
            <a:off x="2971800" y="2895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2400" dirty="0" smtClean="0"/>
              <a:t>A special conversion case number  bases that are related</a:t>
            </a:r>
            <a:br>
              <a:rPr lang="en-US" sz="2400" dirty="0" smtClean="0"/>
            </a:br>
            <a:r>
              <a:rPr lang="en-US" sz="2400" dirty="0" smtClean="0"/>
              <a:t> (Shortcut method  to/from binary )</a:t>
            </a:r>
            <a:endParaRPr lang="ar-EG" sz="24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395288" y="1304925"/>
            <a:ext cx="8229600" cy="5105400"/>
          </a:xfrm>
        </p:spPr>
        <p:txBody>
          <a:bodyPr/>
          <a:lstStyle/>
          <a:p>
            <a:r>
              <a:rPr lang="en-US" sz="2800" dirty="0" smtClean="0"/>
              <a:t>Grouping of several digits in the smaller number base corresponds exactly to single digit in the larger number base</a:t>
            </a:r>
          </a:p>
          <a:p>
            <a:r>
              <a:rPr lang="en-US" b="1" dirty="0" smtClean="0"/>
              <a:t>Examples</a:t>
            </a:r>
            <a:r>
              <a:rPr lang="en-US" sz="2800" dirty="0" smtClean="0"/>
              <a:t> </a:t>
            </a:r>
          </a:p>
          <a:p>
            <a:pPr lvl="1" eaLnBrk="1" hangingPunct="1">
              <a:buSzPct val="12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FF"/>
                </a:solidFill>
              </a:rPr>
              <a:t>Binary </a:t>
            </a:r>
            <a:r>
              <a:rPr lang="en-GB" sz="1800" dirty="0" smtClean="0">
                <a:solidFill>
                  <a:srgbClr val="0000FF"/>
                </a:solidFill>
                <a:sym typeface="Symbol" pitchFamily="18" charset="2"/>
              </a:rPr>
              <a:t> Octal</a:t>
            </a:r>
            <a:r>
              <a:rPr lang="en-GB" sz="1800" dirty="0" smtClean="0">
                <a:sym typeface="Symbol" pitchFamily="18" charset="2"/>
              </a:rPr>
              <a:t>: Partition in groups of 3</a:t>
            </a:r>
          </a:p>
          <a:p>
            <a:pPr lvl="2" eaLnBrk="1" hangingPunct="1">
              <a:buFontTx/>
              <a:buNone/>
            </a:pPr>
            <a:r>
              <a:rPr lang="en-GB" sz="1800" dirty="0" smtClean="0"/>
              <a:t>	(10 111 011 001 . 101 110)</a:t>
            </a:r>
            <a:r>
              <a:rPr lang="en-GB" sz="1800" baseline="-25000" dirty="0" smtClean="0"/>
              <a:t>2</a:t>
            </a:r>
            <a:r>
              <a:rPr lang="en-GB" sz="1800" dirty="0" smtClean="0"/>
              <a:t> = (2731.56)</a:t>
            </a:r>
            <a:r>
              <a:rPr lang="en-GB" sz="1800" baseline="-25000" dirty="0" smtClean="0"/>
              <a:t>8</a:t>
            </a:r>
            <a:endParaRPr lang="en-GB" sz="1800" dirty="0" smtClean="0"/>
          </a:p>
          <a:p>
            <a:pPr lvl="1" eaLnBrk="1" hangingPunct="1"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FF"/>
                </a:solidFill>
              </a:rPr>
              <a:t>Octal </a:t>
            </a:r>
            <a:r>
              <a:rPr lang="en-GB" sz="1800" dirty="0" smtClean="0">
                <a:solidFill>
                  <a:srgbClr val="0000FF"/>
                </a:solidFill>
                <a:sym typeface="Symbol" pitchFamily="18" charset="2"/>
              </a:rPr>
              <a:t> Binary</a:t>
            </a:r>
            <a:r>
              <a:rPr lang="en-GB" sz="1800" dirty="0" smtClean="0">
                <a:sym typeface="Symbol" pitchFamily="18" charset="2"/>
              </a:rPr>
              <a:t>: reverse</a:t>
            </a:r>
          </a:p>
          <a:p>
            <a:pPr lvl="2" eaLnBrk="1" hangingPunct="1">
              <a:buFontTx/>
              <a:buNone/>
            </a:pPr>
            <a:r>
              <a:rPr lang="en-GB" sz="1800" dirty="0" smtClean="0"/>
              <a:t>	(2731.56)</a:t>
            </a:r>
            <a:r>
              <a:rPr lang="en-GB" sz="1800" baseline="-25000" dirty="0" smtClean="0"/>
              <a:t>8 </a:t>
            </a:r>
            <a:r>
              <a:rPr lang="en-GB" sz="1800" dirty="0" smtClean="0"/>
              <a:t>= (10 111 011 001 . 101 110)</a:t>
            </a:r>
            <a:r>
              <a:rPr lang="en-GB" sz="1800" baseline="-25000" dirty="0" smtClean="0"/>
              <a:t>2</a:t>
            </a:r>
            <a:r>
              <a:rPr lang="en-GB" sz="1800" dirty="0" smtClean="0"/>
              <a:t> </a:t>
            </a:r>
          </a:p>
          <a:p>
            <a:pPr lvl="1" eaLnBrk="1" hangingPunct="1"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FF"/>
                </a:solidFill>
              </a:rPr>
              <a:t>Binary </a:t>
            </a:r>
            <a:r>
              <a:rPr lang="en-GB" sz="1800" dirty="0" smtClean="0">
                <a:solidFill>
                  <a:srgbClr val="0000FF"/>
                </a:solidFill>
                <a:sym typeface="Symbol" pitchFamily="18" charset="2"/>
              </a:rPr>
              <a:t> Hexadecimal</a:t>
            </a:r>
            <a:r>
              <a:rPr lang="en-GB" sz="1800" dirty="0" smtClean="0">
                <a:sym typeface="Symbol" pitchFamily="18" charset="2"/>
              </a:rPr>
              <a:t>: Partition in groups of 4</a:t>
            </a:r>
          </a:p>
          <a:p>
            <a:pPr lvl="2" eaLnBrk="1" hangingPunct="1">
              <a:buFontTx/>
              <a:buNone/>
            </a:pPr>
            <a:r>
              <a:rPr lang="en-GB" sz="1800" dirty="0" smtClean="0"/>
              <a:t>	(101 1101 1001 . 1011 1000)</a:t>
            </a:r>
            <a:r>
              <a:rPr lang="en-GB" sz="1800" baseline="-25000" dirty="0" smtClean="0"/>
              <a:t>2</a:t>
            </a:r>
            <a:r>
              <a:rPr lang="en-GB" sz="1800" dirty="0" smtClean="0"/>
              <a:t> = (5D9.B8)</a:t>
            </a:r>
            <a:r>
              <a:rPr lang="en-GB" sz="1800" baseline="-25000" dirty="0" smtClean="0"/>
              <a:t>16 </a:t>
            </a:r>
          </a:p>
          <a:p>
            <a:pPr lvl="1" eaLnBrk="1" hangingPunct="1">
              <a:spcBef>
                <a:spcPct val="50000"/>
              </a:spcBef>
              <a:buSzPct val="120000"/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0000FF"/>
                </a:solidFill>
              </a:rPr>
              <a:t>Hexadecimal </a:t>
            </a:r>
            <a:r>
              <a:rPr lang="en-GB" sz="1800" dirty="0" smtClean="0">
                <a:solidFill>
                  <a:srgbClr val="0000FF"/>
                </a:solidFill>
                <a:sym typeface="Symbol" pitchFamily="18" charset="2"/>
              </a:rPr>
              <a:t> Binary</a:t>
            </a:r>
            <a:r>
              <a:rPr lang="en-GB" sz="1800" dirty="0" smtClean="0">
                <a:sym typeface="Symbol" pitchFamily="18" charset="2"/>
              </a:rPr>
              <a:t>: reverse</a:t>
            </a:r>
          </a:p>
          <a:p>
            <a:pPr lvl="2" eaLnBrk="1" hangingPunct="1">
              <a:buFontTx/>
              <a:buNone/>
            </a:pPr>
            <a:r>
              <a:rPr lang="en-GB" sz="1800" dirty="0" smtClean="0"/>
              <a:t>	(5D9.B8)</a:t>
            </a:r>
            <a:r>
              <a:rPr lang="en-GB" sz="1800" baseline="-25000" dirty="0" smtClean="0"/>
              <a:t>16 </a:t>
            </a:r>
            <a:r>
              <a:rPr lang="en-GB" sz="1800" dirty="0" smtClean="0"/>
              <a:t>= (101 1101 1001 . 1011 1000)</a:t>
            </a:r>
            <a:r>
              <a:rPr lang="en-GB" sz="1800" baseline="-25000" dirty="0" smtClean="0"/>
              <a:t>2</a:t>
            </a:r>
            <a:r>
              <a:rPr lang="en-US" sz="2800" dirty="0" smtClean="0"/>
              <a:t> </a:t>
            </a:r>
            <a:endParaRPr lang="ar-EG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Arithmetic operation on numbering systems</a:t>
            </a:r>
            <a:endParaRPr lang="ar-EG" sz="280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Addition</a:t>
            </a:r>
          </a:p>
          <a:p>
            <a:r>
              <a:rPr lang="en-US" smtClean="0"/>
              <a:t>Subtraction</a:t>
            </a:r>
          </a:p>
          <a:p>
            <a:r>
              <a:rPr lang="en-US" smtClean="0"/>
              <a:t>Multiplication</a:t>
            </a:r>
          </a:p>
          <a:p>
            <a:r>
              <a:rPr lang="en-US" smtClean="0"/>
              <a:t>division</a:t>
            </a:r>
            <a:endParaRPr lang="ar-EG" smtClean="0"/>
          </a:p>
        </p:txBody>
      </p:sp>
      <p:sp>
        <p:nvSpPr>
          <p:cNvPr id="22532" name="Rectangle 3"/>
          <p:cNvSpPr txBox="1">
            <a:spLocks noChangeArrowheads="1"/>
          </p:cNvSpPr>
          <p:nvPr/>
        </p:nvSpPr>
        <p:spPr bwMode="auto">
          <a:xfrm>
            <a:off x="152400" y="1371600"/>
            <a:ext cx="899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ar-EG" sz="2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-304800"/>
            <a:ext cx="7793038" cy="1143000"/>
          </a:xfrm>
        </p:spPr>
        <p:txBody>
          <a:bodyPr/>
          <a:lstStyle/>
          <a:p>
            <a:r>
              <a:rPr lang="en-US" smtClean="0"/>
              <a:t>Decimal Addition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6475" y="2962275"/>
            <a:ext cx="2947988" cy="2482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FF0000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 </a:t>
            </a:r>
            <a:r>
              <a:rPr lang="en-US" sz="2800" b="1" smtClean="0"/>
              <a:t>3 7 5 8	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/>
              <a:t>	</a:t>
            </a:r>
            <a:r>
              <a:rPr lang="en-US" sz="2800" b="1" u="sng" smtClean="0"/>
              <a:t>+   4 6 5 7 </a:t>
            </a:r>
            <a:r>
              <a:rPr lang="en-US" sz="2800" b="1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191000" y="1468438"/>
            <a:ext cx="3741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/>
              <a:t>1)  Add </a:t>
            </a:r>
            <a:r>
              <a:rPr lang="en-US" sz="2200" b="1"/>
              <a:t>8 + 7 = 15</a:t>
            </a:r>
          </a:p>
          <a:p>
            <a:pPr eaLnBrk="0" hangingPunct="0"/>
            <a:r>
              <a:rPr lang="en-US" sz="2200"/>
              <a:t>	Write down </a:t>
            </a:r>
            <a:r>
              <a:rPr lang="en-US" sz="2200" b="1"/>
              <a:t>5</a:t>
            </a:r>
            <a:r>
              <a:rPr lang="en-US" sz="2200"/>
              <a:t>, carry </a:t>
            </a:r>
            <a:r>
              <a:rPr lang="en-US" sz="2200" b="1"/>
              <a:t>1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981200" y="25606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1619250" y="444341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/>
              <a:t>8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600200" y="25606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362200" y="25606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2057400" y="444341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/>
              <a:t>4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2438400" y="444341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/>
              <a:t>1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2819400" y="444341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/>
              <a:t>5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289425" y="4592638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/>
              <a:t>4)  Add </a:t>
            </a:r>
            <a:r>
              <a:rPr lang="en-US" sz="2200" b="1"/>
              <a:t>3 + 4 + 1 = 8</a:t>
            </a:r>
          </a:p>
          <a:p>
            <a:pPr eaLnBrk="0" hangingPunct="0"/>
            <a:r>
              <a:rPr lang="en-US" sz="2200"/>
              <a:t>	Write down </a:t>
            </a:r>
            <a:r>
              <a:rPr lang="en-US" sz="2200" b="1"/>
              <a:t>8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4267200" y="3525838"/>
            <a:ext cx="3741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/>
              <a:t>3)  Add </a:t>
            </a:r>
            <a:r>
              <a:rPr lang="en-US" sz="2200" b="1"/>
              <a:t>7 + 6 + 1 = 14</a:t>
            </a:r>
          </a:p>
          <a:p>
            <a:pPr eaLnBrk="0" hangingPunct="0"/>
            <a:r>
              <a:rPr lang="en-US" sz="2200"/>
              <a:t>	Write down </a:t>
            </a:r>
            <a:r>
              <a:rPr lang="en-US" sz="2200" b="1"/>
              <a:t>4</a:t>
            </a:r>
            <a:r>
              <a:rPr lang="en-US" sz="2200"/>
              <a:t>, carry </a:t>
            </a:r>
            <a:r>
              <a:rPr lang="en-US" sz="2200" b="1"/>
              <a:t>1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4237038" y="2459038"/>
            <a:ext cx="37417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/>
              <a:t>2)  Add </a:t>
            </a:r>
            <a:r>
              <a:rPr lang="en-US" sz="2200" b="1"/>
              <a:t>5 + 5 + 1 = 11</a:t>
            </a:r>
          </a:p>
          <a:p>
            <a:pPr eaLnBrk="0" hangingPunct="0"/>
            <a:r>
              <a:rPr lang="en-US" sz="2200"/>
              <a:t>	Write down </a:t>
            </a:r>
            <a:r>
              <a:rPr lang="en-US" sz="2200" b="1"/>
              <a:t>1</a:t>
            </a:r>
            <a:r>
              <a:rPr lang="en-US" sz="2200"/>
              <a:t>, carry </a:t>
            </a:r>
            <a:r>
              <a:rPr lang="en-US" sz="2200" b="1"/>
              <a:t>1</a:t>
            </a:r>
          </a:p>
        </p:txBody>
      </p:sp>
      <p:sp>
        <p:nvSpPr>
          <p:cNvPr id="23567" name="Text Box 22"/>
          <p:cNvSpPr txBox="1">
            <a:spLocks noChangeArrowheads="1"/>
          </p:cNvSpPr>
          <p:nvPr/>
        </p:nvSpPr>
        <p:spPr bwMode="auto">
          <a:xfrm>
            <a:off x="685800" y="1676400"/>
            <a:ext cx="2470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/>
              <a:t>Add </a:t>
            </a:r>
            <a:r>
              <a:rPr lang="en-US" sz="2200" b="1"/>
              <a:t>3758</a:t>
            </a:r>
            <a:r>
              <a:rPr lang="en-US" sz="2200"/>
              <a:t> to </a:t>
            </a:r>
            <a:r>
              <a:rPr lang="en-US" sz="2200" b="1"/>
              <a:t>4657</a:t>
            </a:r>
            <a:r>
              <a:rPr lang="en-US" sz="2200"/>
              <a:t>:</a:t>
            </a:r>
          </a:p>
        </p:txBody>
      </p:sp>
      <p:sp>
        <p:nvSpPr>
          <p:cNvPr id="23568" name="Slide Number Placeholder 15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3DB2D3-EFF8-4422-A250-EC2C7AAD4FC0}" type="slidenum">
              <a:rPr lang="ar-SA" sz="1000" b="1"/>
              <a:pPr algn="r"/>
              <a:t>33</a:t>
            </a:fld>
            <a:endParaRPr lang="en-US" sz="1000" b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  <p:bldP spid="53258" grpId="0" autoUpdateAnimBg="0"/>
      <p:bldP spid="53259" grpId="0" autoUpdateAnimBg="0"/>
      <p:bldP spid="53260" grpId="0" autoUpdateAnimBg="0"/>
      <p:bldP spid="53261" grpId="0" autoUpdateAnimBg="0"/>
      <p:bldP spid="53264" grpId="0" autoUpdateAnimBg="0"/>
      <p:bldP spid="53265" grpId="0" autoUpdateAnimBg="0"/>
      <p:bldP spid="53266" grpId="0" autoUpdateAnimBg="0"/>
      <p:bldP spid="53267" grpId="0" autoUpdateAnimBg="0"/>
      <p:bldP spid="53268" grpId="0" autoUpdateAnimBg="0"/>
      <p:bldP spid="5326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Decimal Addition Explanation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625" y="1716088"/>
            <a:ext cx="2743200" cy="29670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1 1 1	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FF0000"/>
                </a:solidFill>
              </a:rPr>
              <a:t>        </a:t>
            </a:r>
            <a:r>
              <a:rPr lang="en-US" sz="2800" smtClean="0"/>
              <a:t>3 7 5 8	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u="sng" smtClean="0"/>
              <a:t>+	 4 6 5 7 </a:t>
            </a:r>
            <a:r>
              <a:rPr lang="en-US" sz="280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        8 4 1 5	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284663" y="1520825"/>
            <a:ext cx="3810000" cy="2797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What just happened?</a:t>
            </a:r>
          </a:p>
          <a:p>
            <a:pPr eaLnBrk="0" hangingPunct="0">
              <a:spcBef>
                <a:spcPct val="20000"/>
              </a:spcBef>
            </a:pPr>
            <a:endParaRPr lang="en-US" sz="1800"/>
          </a:p>
          <a:p>
            <a:pPr eaLnBrk="0" hangingPunct="0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</a:rPr>
              <a:t>       1  1  1     (carry)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 b="1"/>
              <a:t>      </a:t>
            </a:r>
            <a:r>
              <a:rPr lang="en-US" sz="1800"/>
              <a:t>3  7  5  8</a:t>
            </a:r>
          </a:p>
          <a:p>
            <a:pPr eaLnBrk="0" hangingPunct="0">
              <a:spcBef>
                <a:spcPct val="20000"/>
              </a:spcBef>
            </a:pPr>
            <a:r>
              <a:rPr lang="en-US" sz="1800"/>
              <a:t>    </a:t>
            </a:r>
            <a:r>
              <a:rPr lang="en-US" sz="1800" u="sng"/>
              <a:t>+ 4  6  5  7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1600">
                <a:solidFill>
                  <a:srgbClr val="FF0000"/>
                </a:solidFill>
              </a:rPr>
              <a:t>   8  14  11  15  (sum)</a:t>
            </a:r>
          </a:p>
          <a:p>
            <a:pPr lvl="1" eaLnBrk="0" hangingPunct="0">
              <a:spcBef>
                <a:spcPct val="20000"/>
              </a:spcBef>
              <a:buFontTx/>
              <a:buChar char="-"/>
            </a:pPr>
            <a:r>
              <a:rPr lang="en-US" sz="1600" b="1" u="sng">
                <a:solidFill>
                  <a:schemeClr val="tx2"/>
                </a:solidFill>
              </a:rPr>
              <a:t>      10  10  10 </a:t>
            </a:r>
            <a:r>
              <a:rPr lang="en-US" sz="1600" b="1">
                <a:solidFill>
                  <a:schemeClr val="tx2"/>
                </a:solidFill>
              </a:rPr>
              <a:t> </a:t>
            </a:r>
            <a:r>
              <a:rPr lang="en-US" sz="1600">
                <a:solidFill>
                  <a:schemeClr val="tx2"/>
                </a:solidFill>
              </a:rPr>
              <a:t>(subtract the base)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1800"/>
              <a:t>  8  4  1  5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68313" y="5049838"/>
            <a:ext cx="8169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So when the </a:t>
            </a:r>
            <a:r>
              <a:rPr lang="en-US" sz="1800" b="1"/>
              <a:t>sum</a:t>
            </a:r>
            <a:r>
              <a:rPr lang="en-US" sz="1800"/>
              <a:t> of a column is </a:t>
            </a:r>
            <a:r>
              <a:rPr lang="en-US" sz="1800" b="1"/>
              <a:t>equal to</a:t>
            </a:r>
            <a:r>
              <a:rPr lang="en-US" sz="1800"/>
              <a:t> or </a:t>
            </a:r>
            <a:r>
              <a:rPr lang="en-US" sz="1800" b="1"/>
              <a:t>greater than</a:t>
            </a:r>
            <a:r>
              <a:rPr lang="en-US" sz="1800"/>
              <a:t> the </a:t>
            </a:r>
            <a:r>
              <a:rPr lang="en-US" sz="1800" b="1"/>
              <a:t>base</a:t>
            </a:r>
            <a:r>
              <a:rPr lang="en-US" sz="1800"/>
              <a:t>, we subtract the </a:t>
            </a:r>
            <a:r>
              <a:rPr lang="en-US" sz="1800" b="1"/>
              <a:t>base</a:t>
            </a:r>
            <a:r>
              <a:rPr lang="en-US" sz="1800"/>
              <a:t> from the </a:t>
            </a:r>
            <a:r>
              <a:rPr lang="en-US" sz="1800" b="1"/>
              <a:t>sum</a:t>
            </a:r>
            <a:r>
              <a:rPr lang="en-US" sz="1800"/>
              <a:t>, record the </a:t>
            </a:r>
            <a:r>
              <a:rPr lang="en-US" sz="1800" b="1"/>
              <a:t>difference</a:t>
            </a:r>
            <a:r>
              <a:rPr lang="en-US" sz="1800"/>
              <a:t>, and carry </a:t>
            </a:r>
            <a:r>
              <a:rPr lang="en-US" sz="1800" b="1"/>
              <a:t>one</a:t>
            </a:r>
            <a:r>
              <a:rPr lang="en-US" sz="1800"/>
              <a:t> to the next column to the left.</a:t>
            </a:r>
          </a:p>
        </p:txBody>
      </p:sp>
      <p:sp>
        <p:nvSpPr>
          <p:cNvPr id="24582" name="Slide Number Placeholder 5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7C191FC-8204-4F21-B9DD-C81D959FE733}" type="slidenum">
              <a:rPr lang="ar-SA" sz="1000" b="1"/>
              <a:pPr algn="r"/>
              <a:t>34</a:t>
            </a:fld>
            <a:endParaRPr lang="en-US" sz="1000" b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2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Addition Rules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3575" y="1371600"/>
            <a:ext cx="7131050" cy="21383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b="1" smtClean="0"/>
              <a:t>Rules: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0 + 0 		= 0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0 + 1 		= 1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1 + 0 		= 1	 (just like in decimal)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3352800"/>
            <a:ext cx="807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105000"/>
              </a:lnSpc>
              <a:spcBef>
                <a:spcPct val="7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1 + 1		= 2</a:t>
            </a:r>
            <a:r>
              <a:rPr lang="en-US" sz="2900" baseline="-25000"/>
              <a:t>10</a:t>
            </a:r>
            <a:r>
              <a:rPr lang="en-US" sz="2800"/>
              <a:t> 								= 10</a:t>
            </a:r>
            <a:r>
              <a:rPr lang="en-US" sz="2900" baseline="-25000"/>
              <a:t>2</a:t>
            </a:r>
            <a:r>
              <a:rPr lang="en-US" sz="2800"/>
              <a:t> = 0 with 1 to carry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7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1 + 1 + 1	=  3</a:t>
            </a:r>
            <a:r>
              <a:rPr lang="en-US" sz="2900" baseline="-25000"/>
              <a:t>10</a:t>
            </a:r>
            <a:r>
              <a:rPr lang="en-US" sz="2800"/>
              <a:t>								= 11</a:t>
            </a:r>
            <a:r>
              <a:rPr lang="en-US" sz="2900" baseline="-25000"/>
              <a:t>2</a:t>
            </a:r>
            <a:r>
              <a:rPr lang="en-US" sz="2800"/>
              <a:t> = 1 with 1 to carry</a:t>
            </a:r>
          </a:p>
        </p:txBody>
      </p:sp>
      <p:sp>
        <p:nvSpPr>
          <p:cNvPr id="25605" name="Slide Number Placeholder 4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7B2F3B-14FF-4C51-B76E-47C145402C63}" type="slidenum">
              <a:rPr lang="ar-SA" sz="1000" b="1"/>
              <a:pPr algn="r"/>
              <a:t>35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Addition Example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3725" y="2820988"/>
            <a:ext cx="3429000" cy="2000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 1 1 0 1 1 1 </a:t>
            </a:r>
            <a:endParaRPr lang="en-US" b="1" baseline="-2500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u="sng" smtClean="0">
                <a:latin typeface="Courier New" pitchFamily="49" charset="0"/>
              </a:rPr>
              <a:t>+  0 1 1 1 0 0 </a:t>
            </a:r>
            <a:r>
              <a:rPr lang="en-US" b="1" smtClean="0">
                <a:latin typeface="Courier New" pitchFamily="49" charset="0"/>
              </a:rPr>
              <a:t> </a:t>
            </a:r>
            <a:endParaRPr lang="en-US" b="1" u="sng" baseline="-2500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 </a:t>
            </a:r>
            <a:endParaRPr lang="en-US" b="1" baseline="-25000" smtClean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b="1" smtClean="0">
              <a:latin typeface="Courier New" pitchFamily="49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33600" y="2438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898525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676400" y="2438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279525" y="2438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838200" y="2438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295400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752600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133600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574925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413125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3016250" y="3962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26639" name="Text Box 28"/>
          <p:cNvSpPr txBox="1">
            <a:spLocks noChangeArrowheads="1"/>
          </p:cNvSpPr>
          <p:nvPr/>
        </p:nvSpPr>
        <p:spPr bwMode="auto">
          <a:xfrm>
            <a:off x="468313" y="1520825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 b="1"/>
              <a:t>Example 1:</a:t>
            </a:r>
            <a:r>
              <a:rPr lang="en-US" sz="2200"/>
              <a:t> Add </a:t>
            </a:r>
          </a:p>
          <a:p>
            <a:pPr eaLnBrk="0" hangingPunct="0"/>
            <a:r>
              <a:rPr lang="en-US" sz="2200"/>
              <a:t>binary </a:t>
            </a:r>
            <a:r>
              <a:rPr lang="en-US" sz="2200" b="1"/>
              <a:t>110111</a:t>
            </a:r>
            <a:r>
              <a:rPr lang="en-US" sz="2200"/>
              <a:t> to </a:t>
            </a:r>
            <a:r>
              <a:rPr lang="en-US" sz="2200" b="1"/>
              <a:t>11100</a:t>
            </a:r>
            <a:endParaRPr lang="en-US" sz="2200"/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565650" y="137795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2000"/>
              <a:t>Col 1) Add </a:t>
            </a:r>
            <a:r>
              <a:rPr lang="en-US" sz="2000" b="1"/>
              <a:t>1 + 0 = 1</a:t>
            </a:r>
          </a:p>
          <a:p>
            <a:pPr marL="457200" indent="-457200" eaLnBrk="0" hangingPunct="0"/>
            <a:r>
              <a:rPr lang="en-US" sz="2000"/>
              <a:t>		  Write </a:t>
            </a:r>
            <a:r>
              <a:rPr lang="en-US" sz="2000" b="1"/>
              <a:t>1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4606925" y="2087563"/>
            <a:ext cx="2452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Col 2) Add </a:t>
            </a:r>
            <a:r>
              <a:rPr lang="en-US" sz="2000" b="1"/>
              <a:t>1 + 0 = 1</a:t>
            </a:r>
          </a:p>
          <a:p>
            <a:pPr marL="457200" indent="-457200" eaLnBrk="0" hangingPunct="0"/>
            <a:r>
              <a:rPr lang="en-US" sz="2000"/>
              <a:t>		  Write </a:t>
            </a:r>
            <a:r>
              <a:rPr lang="en-US" sz="2000" b="1"/>
              <a:t>1</a:t>
            </a: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4648200" y="2773363"/>
            <a:ext cx="4003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Col 3) Add </a:t>
            </a:r>
            <a:r>
              <a:rPr lang="en-US" sz="2000" b="1"/>
              <a:t>1 + 1 = 2</a:t>
            </a:r>
            <a:r>
              <a:rPr lang="en-US" sz="2000"/>
              <a:t> (</a:t>
            </a:r>
            <a:r>
              <a:rPr lang="en-US" sz="2000" b="1"/>
              <a:t>10</a:t>
            </a:r>
            <a:r>
              <a:rPr lang="en-US" sz="2000"/>
              <a:t> in binary)</a:t>
            </a:r>
          </a:p>
          <a:p>
            <a:pPr marL="457200" indent="-457200" eaLnBrk="0" hangingPunct="0"/>
            <a:r>
              <a:rPr lang="en-US" sz="2000"/>
              <a:t>		  Write </a:t>
            </a:r>
            <a:r>
              <a:rPr lang="en-US" sz="2000" b="1"/>
              <a:t>0</a:t>
            </a:r>
            <a:r>
              <a:rPr lang="en-US" sz="2000"/>
              <a:t>, carry </a:t>
            </a:r>
            <a:r>
              <a:rPr lang="en-US" sz="2000" b="1"/>
              <a:t>1</a:t>
            </a: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4641850" y="3459163"/>
            <a:ext cx="2955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Col 4)  Add </a:t>
            </a:r>
            <a:r>
              <a:rPr lang="en-US" sz="2000" b="1"/>
              <a:t>1+ 0 + 1 = 2</a:t>
            </a:r>
          </a:p>
          <a:p>
            <a:pPr marL="457200" indent="-457200" eaLnBrk="0" hangingPunct="0"/>
            <a:r>
              <a:rPr lang="en-US" sz="2000"/>
              <a:t>		  Write </a:t>
            </a:r>
            <a:r>
              <a:rPr lang="en-US" sz="2000" b="1"/>
              <a:t>0</a:t>
            </a:r>
            <a:r>
              <a:rPr lang="en-US" sz="2000"/>
              <a:t>, carry </a:t>
            </a:r>
            <a:r>
              <a:rPr lang="en-US" sz="2000" b="1"/>
              <a:t>1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4659313" y="4830763"/>
            <a:ext cx="2955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Col 6)  Add </a:t>
            </a:r>
            <a:r>
              <a:rPr lang="en-US" sz="2000" b="1"/>
              <a:t>1 + 1 + 0 = 2</a:t>
            </a:r>
          </a:p>
          <a:p>
            <a:pPr marL="457200" indent="-457200" eaLnBrk="0" hangingPunct="0"/>
            <a:r>
              <a:rPr lang="en-US" sz="2000"/>
              <a:t>		  Write </a:t>
            </a:r>
            <a:r>
              <a:rPr lang="en-US" sz="2000" b="1"/>
              <a:t>0</a:t>
            </a:r>
            <a:r>
              <a:rPr lang="en-US" sz="2000"/>
              <a:t>, carry </a:t>
            </a:r>
            <a:r>
              <a:rPr lang="en-US" sz="2000" b="1"/>
              <a:t>1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4641850" y="4144963"/>
            <a:ext cx="450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Col 5)  Add </a:t>
            </a:r>
            <a:r>
              <a:rPr lang="en-US" sz="2000" b="1"/>
              <a:t>1 + 1 + 1 = 3</a:t>
            </a:r>
            <a:r>
              <a:rPr lang="en-US" sz="2000"/>
              <a:t> (</a:t>
            </a:r>
            <a:r>
              <a:rPr lang="en-US" sz="2000" b="1"/>
              <a:t>11</a:t>
            </a:r>
            <a:r>
              <a:rPr lang="en-US" sz="2000"/>
              <a:t> in binary)</a:t>
            </a:r>
          </a:p>
          <a:p>
            <a:pPr marL="457200" indent="-457200" eaLnBrk="0" hangingPunct="0"/>
            <a:r>
              <a:rPr lang="en-US" sz="2000"/>
              <a:t>		  Write </a:t>
            </a:r>
            <a:r>
              <a:rPr lang="en-US" sz="2000" b="1"/>
              <a:t>1</a:t>
            </a:r>
            <a:r>
              <a:rPr lang="en-US" sz="2000"/>
              <a:t>, carry </a:t>
            </a:r>
            <a:r>
              <a:rPr lang="en-US" sz="2000" b="1"/>
              <a:t>1</a:t>
            </a: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4641850" y="5516563"/>
            <a:ext cx="375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Col 7)  Bring down the carried 1</a:t>
            </a:r>
          </a:p>
          <a:p>
            <a:pPr marL="457200" indent="-457200" eaLnBrk="0" hangingPunct="0"/>
            <a:r>
              <a:rPr lang="en-US" sz="2000"/>
              <a:t>	 	  Write </a:t>
            </a:r>
            <a:r>
              <a:rPr lang="en-US" sz="2000" b="1"/>
              <a:t>1</a:t>
            </a:r>
          </a:p>
        </p:txBody>
      </p:sp>
      <p:sp>
        <p:nvSpPr>
          <p:cNvPr id="26647" name="Slide Number Placeholder 22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AF0F37-9223-4B7A-A607-A8D60FA3E251}" type="slidenum">
              <a:rPr lang="ar-SA" sz="1000" b="1"/>
              <a:pPr algn="r"/>
              <a:t>36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2" grpId="0" autoUpdateAnimBg="0"/>
      <p:bldP spid="60433" grpId="0" autoUpdateAnimBg="0"/>
      <p:bldP spid="60439" grpId="0" autoUpdateAnimBg="0"/>
      <p:bldP spid="60440" grpId="0" autoUpdateAnimBg="0"/>
      <p:bldP spid="60445" grpId="0" autoUpdateAnimBg="0"/>
      <p:bldP spid="60446" grpId="0" autoUpdateAnimBg="0"/>
      <p:bldP spid="60447" grpId="0" autoUpdateAnimBg="0"/>
      <p:bldP spid="60448" grpId="0" autoUpdateAnimBg="0"/>
      <p:bldP spid="60449" grpId="0" autoUpdateAnimBg="0"/>
      <p:bldP spid="60450" grpId="0" autoUpdateAnimBg="0"/>
      <p:bldP spid="6045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Addition Explanation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76" y="2514600"/>
            <a:ext cx="4343400" cy="2895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   1 1 0 1 1 1 </a:t>
            </a:r>
            <a:endParaRPr lang="en-US" b="1" baseline="-25000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u="sng" dirty="0" smtClean="0">
                <a:latin typeface="Courier New" pitchFamily="49" charset="0"/>
              </a:rPr>
              <a:t>+  0 1 1 1 0 0  </a:t>
            </a:r>
          </a:p>
          <a:p>
            <a:pPr lvl="1">
              <a:buFont typeface="Wingdings" pitchFamily="2" charset="2"/>
              <a:buNone/>
            </a:pPr>
            <a:r>
              <a:rPr lang="en-US" b="1" u="sng" dirty="0" smtClean="0">
                <a:latin typeface="Courier New" pitchFamily="49" charset="0"/>
              </a:rPr>
              <a:t>   </a:t>
            </a:r>
          </a:p>
          <a:p>
            <a:pPr lvl="1">
              <a:buFont typeface="Wingdings" pitchFamily="2" charset="2"/>
              <a:buNone/>
            </a:pPr>
            <a:r>
              <a:rPr lang="en-US" b="1" u="sng" dirty="0" smtClean="0">
                <a:latin typeface="Courier New" pitchFamily="49" charset="0"/>
              </a:rPr>
              <a:t>-              .</a:t>
            </a:r>
          </a:p>
          <a:p>
            <a:pPr lvl="1">
              <a:buFont typeface="Wingdings" pitchFamily="2" charset="2"/>
              <a:buNone/>
            </a:pPr>
            <a:endParaRPr lang="en-US" b="1" u="sng" dirty="0" smtClean="0">
              <a:latin typeface="Courier New" pitchFamily="49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690849" y="2564904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80405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366813" y="2564904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970769" y="2564904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719572" y="2564904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977280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434480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15480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272680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3095005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714005" y="4725144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810000" y="140970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2000"/>
              <a:t>In the first two columns, there were no carries.</a:t>
            </a:r>
            <a:endParaRPr lang="en-US" sz="2000" b="1"/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852863" y="2095500"/>
            <a:ext cx="52911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 sz="2000"/>
              <a:t>In column 3, we add </a:t>
            </a:r>
            <a:r>
              <a:rPr lang="en-US" sz="2000" b="1"/>
              <a:t>1 + 1 = 2</a:t>
            </a:r>
            <a:r>
              <a:rPr lang="en-US" sz="2000"/>
              <a:t> </a:t>
            </a:r>
          </a:p>
          <a:p>
            <a:pPr marL="457200" indent="-457200" eaLnBrk="0" hangingPunct="0"/>
            <a:r>
              <a:rPr lang="en-US" sz="2000"/>
              <a:t>	Since 2 is equal to the base, subtract</a:t>
            </a:r>
          </a:p>
          <a:p>
            <a:pPr marL="457200" indent="-457200" eaLnBrk="0" hangingPunct="0"/>
            <a:r>
              <a:rPr lang="en-US" sz="2000"/>
              <a:t> 	the </a:t>
            </a:r>
            <a:r>
              <a:rPr lang="en-US" sz="2000" b="1"/>
              <a:t>base</a:t>
            </a:r>
            <a:r>
              <a:rPr lang="en-US" sz="2000"/>
              <a:t> from the </a:t>
            </a:r>
            <a:r>
              <a:rPr lang="en-US" sz="2000" b="1"/>
              <a:t>sum</a:t>
            </a:r>
            <a:r>
              <a:rPr lang="en-US" sz="2000"/>
              <a:t> and carry </a:t>
            </a:r>
            <a:r>
              <a:rPr lang="en-US" sz="2000" b="1"/>
              <a:t>1</a:t>
            </a:r>
            <a:r>
              <a:rPr lang="en-US" sz="2000"/>
              <a:t>.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886200" y="3109913"/>
            <a:ext cx="4711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In column 4, we also subtract</a:t>
            </a:r>
          </a:p>
          <a:p>
            <a:pPr marL="457200" indent="-457200" eaLnBrk="0" hangingPunct="0"/>
            <a:r>
              <a:rPr lang="en-US" sz="2000"/>
              <a:t> 	the </a:t>
            </a:r>
            <a:r>
              <a:rPr lang="en-US" sz="2000" b="1"/>
              <a:t>base</a:t>
            </a:r>
            <a:r>
              <a:rPr lang="en-US" sz="2000"/>
              <a:t> from the </a:t>
            </a:r>
            <a:r>
              <a:rPr lang="en-US" sz="2000" b="1"/>
              <a:t>sum</a:t>
            </a:r>
            <a:r>
              <a:rPr lang="en-US" sz="2000"/>
              <a:t> and carry </a:t>
            </a:r>
            <a:r>
              <a:rPr lang="en-US" sz="2000" b="1"/>
              <a:t>1</a:t>
            </a:r>
            <a:r>
              <a:rPr lang="en-US" sz="2000"/>
              <a:t>.</a:t>
            </a:r>
            <a:r>
              <a:rPr lang="en-US" sz="2000" b="1"/>
              <a:t> 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4006850" y="4633913"/>
            <a:ext cx="4711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In column 6, we also subtract</a:t>
            </a:r>
          </a:p>
          <a:p>
            <a:pPr marL="457200" indent="-457200" eaLnBrk="0" hangingPunct="0"/>
            <a:r>
              <a:rPr lang="en-US" sz="2000"/>
              <a:t> 	the </a:t>
            </a:r>
            <a:r>
              <a:rPr lang="en-US" sz="2000" b="1"/>
              <a:t>base</a:t>
            </a:r>
            <a:r>
              <a:rPr lang="en-US" sz="2000"/>
              <a:t> from the </a:t>
            </a:r>
            <a:r>
              <a:rPr lang="en-US" sz="2000" b="1"/>
              <a:t>sum</a:t>
            </a:r>
            <a:r>
              <a:rPr lang="en-US" sz="2000"/>
              <a:t> and carry </a:t>
            </a:r>
            <a:r>
              <a:rPr lang="en-US" sz="2000" b="1"/>
              <a:t>1</a:t>
            </a:r>
            <a:r>
              <a:rPr lang="en-US" sz="2000"/>
              <a:t>.</a:t>
            </a:r>
            <a:r>
              <a:rPr lang="en-US" sz="2000" b="1"/>
              <a:t> </a:t>
            </a:r>
          </a:p>
          <a:p>
            <a:pPr marL="457200" indent="-457200" eaLnBrk="0" hangingPunct="0"/>
            <a:endParaRPr lang="en-US" sz="2000" b="1"/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3962400" y="3871913"/>
            <a:ext cx="4711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 dirty="0"/>
              <a:t>In column 5, we also subtract</a:t>
            </a:r>
          </a:p>
          <a:p>
            <a:pPr marL="457200" indent="-457200" eaLnBrk="0" hangingPunct="0"/>
            <a:r>
              <a:rPr lang="en-US" sz="2000" dirty="0"/>
              <a:t> 	the </a:t>
            </a:r>
            <a:r>
              <a:rPr lang="en-US" sz="2000" b="1" dirty="0"/>
              <a:t>base</a:t>
            </a:r>
            <a:r>
              <a:rPr lang="en-US" sz="2000" dirty="0"/>
              <a:t> from the </a:t>
            </a:r>
            <a:r>
              <a:rPr lang="en-US" sz="2000" b="1" dirty="0"/>
              <a:t>sum</a:t>
            </a:r>
            <a:r>
              <a:rPr lang="en-US" sz="2000" dirty="0"/>
              <a:t> and carry </a:t>
            </a:r>
            <a:r>
              <a:rPr lang="en-US" sz="2000" b="1" dirty="0"/>
              <a:t>1</a:t>
            </a:r>
            <a:r>
              <a:rPr lang="en-US" sz="2000" dirty="0"/>
              <a:t>.</a:t>
            </a:r>
            <a:r>
              <a:rPr lang="en-US" sz="2000" b="1" dirty="0"/>
              <a:t> 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038600" y="5319713"/>
            <a:ext cx="4230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In column 7, we just bring down the </a:t>
            </a:r>
          </a:p>
          <a:p>
            <a:pPr marL="457200" indent="-457200" eaLnBrk="0" hangingPunct="0"/>
            <a:r>
              <a:rPr lang="en-US" sz="2000"/>
              <a:t>	carried 1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2302917" y="41742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991642" y="37170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1845717" y="37170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2287042" y="37170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1448842" y="37170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1845717" y="41742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1464717" y="41742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1007517" y="4174232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7677" name="Text Box 31"/>
          <p:cNvSpPr txBox="1">
            <a:spLocks noChangeArrowheads="1"/>
          </p:cNvSpPr>
          <p:nvPr/>
        </p:nvSpPr>
        <p:spPr bwMode="auto">
          <a:xfrm>
            <a:off x="142875" y="1341438"/>
            <a:ext cx="3276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b="1"/>
              <a:t>What is actually happened when we carried in binary?</a:t>
            </a:r>
          </a:p>
        </p:txBody>
      </p:sp>
      <p:sp>
        <p:nvSpPr>
          <p:cNvPr id="27678" name="Slide Number Placeholder 29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369BDE6-209D-493A-B0AD-D1CC5BE319C3}" type="slidenum">
              <a:rPr lang="ar-SA" sz="1000" b="1"/>
              <a:pPr algn="r"/>
              <a:t>37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17" grpId="0" autoUpdateAnimBg="0"/>
      <p:bldP spid="64518" grpId="0" autoUpdateAnimBg="0"/>
      <p:bldP spid="64519" grpId="0" autoUpdateAnimBg="0"/>
      <p:bldP spid="64520" grpId="0" autoUpdateAnimBg="0"/>
      <p:bldP spid="64521" grpId="0" autoUpdateAnimBg="0"/>
      <p:bldP spid="64522" grpId="0" autoUpdateAnimBg="0"/>
      <p:bldP spid="64523" grpId="0" autoUpdateAnimBg="0"/>
      <p:bldP spid="64524" grpId="0" autoUpdateAnimBg="0"/>
      <p:bldP spid="64525" grpId="0" autoUpdateAnimBg="0"/>
      <p:bldP spid="64526" grpId="0" autoUpdateAnimBg="0"/>
      <p:bldP spid="64528" grpId="0" autoUpdateAnimBg="0"/>
      <p:bldP spid="64530" grpId="0" autoUpdateAnimBg="0"/>
      <p:bldP spid="64531" grpId="0" autoUpdateAnimBg="0"/>
      <p:bldP spid="64532" grpId="0" autoUpdateAnimBg="0"/>
      <p:bldP spid="64533" grpId="0" autoUpdateAnimBg="0"/>
      <p:bldP spid="64534" grpId="0" autoUpdateAnimBg="0"/>
      <p:bldP spid="64535" grpId="0" autoUpdateAnimBg="0"/>
      <p:bldP spid="64536" grpId="0" autoUpdateAnimBg="0"/>
      <p:bldP spid="64537" grpId="0" autoUpdateAnimBg="0"/>
      <p:bldP spid="64538" grpId="0" autoUpdateAnimBg="0"/>
      <p:bldP spid="64539" grpId="0" autoUpdateAnimBg="0"/>
      <p:bldP spid="64540" grpId="0" autoUpdateAnimBg="0"/>
      <p:bldP spid="64541" grpId="0" autoUpdateAnimBg="0"/>
      <p:bldP spid="6454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Addition Verification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495800" y="1266825"/>
            <a:ext cx="3886200" cy="3146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</a:rPr>
              <a:t>Verification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</a:rPr>
              <a:t>   </a:t>
            </a:r>
            <a:r>
              <a:rPr lang="en-US" sz="1800"/>
              <a:t>110111</a:t>
            </a:r>
            <a:r>
              <a:rPr lang="en-US" sz="1800" baseline="-25000"/>
              <a:t>2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n-US" sz="1800"/>
              <a:t>           55</a:t>
            </a:r>
            <a:r>
              <a:rPr lang="en-US" sz="1800" baseline="-25000"/>
              <a:t>10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+</a:t>
            </a:r>
            <a:r>
              <a:rPr lang="en-US" sz="1800" u="sng"/>
              <a:t>011100</a:t>
            </a:r>
            <a:r>
              <a:rPr lang="en-US" sz="1800" baseline="-25000"/>
              <a:t>2</a:t>
            </a:r>
            <a:r>
              <a:rPr lang="en-US" sz="1800"/>
              <a:t>	+ </a:t>
            </a:r>
            <a:r>
              <a:rPr lang="en-US" sz="1800" u="sng"/>
              <a:t>28</a:t>
            </a:r>
            <a:r>
              <a:rPr lang="en-US" sz="1800" u="sng" baseline="-25000"/>
              <a:t>10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	    	    </a:t>
            </a:r>
            <a:r>
              <a:rPr lang="en-US" sz="1800">
                <a:solidFill>
                  <a:srgbClr val="FF0000"/>
                </a:solidFill>
              </a:rPr>
              <a:t>83</a:t>
            </a:r>
            <a:r>
              <a:rPr lang="en-US" sz="1800" baseline="-25000">
                <a:solidFill>
                  <a:srgbClr val="FF0000"/>
                </a:solidFill>
              </a:rPr>
              <a:t>10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 u="sng"/>
              <a:t> </a:t>
            </a:r>
            <a:r>
              <a:rPr lang="en-US" sz="1800"/>
              <a:t>      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>
                <a:solidFill>
                  <a:srgbClr val="339933"/>
                </a:solidFill>
              </a:rPr>
              <a:t>64 32 16   8  4  2  1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1   0   1   0  0  1  1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    = 64 + 16 + 2 +1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    = </a:t>
            </a:r>
            <a:r>
              <a:rPr lang="en-US" sz="1800">
                <a:solidFill>
                  <a:srgbClr val="FF0000"/>
                </a:solidFill>
              </a:rPr>
              <a:t>83</a:t>
            </a:r>
            <a:r>
              <a:rPr lang="en-US" sz="1800" baseline="-25000">
                <a:solidFill>
                  <a:srgbClr val="FF0000"/>
                </a:solidFill>
              </a:rPr>
              <a:t>10</a:t>
            </a:r>
            <a:endParaRPr lang="en-US" sz="180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71850"/>
            <a:ext cx="3429000" cy="2001838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 1 1 0 1 1 1 </a:t>
            </a:r>
            <a:endParaRPr lang="en-US" b="1" baseline="-2500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u="sng" smtClean="0">
                <a:latin typeface="Courier New" pitchFamily="49" charset="0"/>
              </a:rPr>
              <a:t>+  0 1 1 1 0 0 </a:t>
            </a:r>
            <a:r>
              <a:rPr lang="en-US" b="1" smtClean="0">
                <a:latin typeface="Courier New" pitchFamily="49" charset="0"/>
              </a:rPr>
              <a:t> </a:t>
            </a:r>
            <a:endParaRPr lang="en-US" b="1" u="sng" baseline="-2500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 </a:t>
            </a:r>
            <a:endParaRPr lang="en-US" b="1" baseline="-25000" smtClean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b="1" smtClean="0">
              <a:latin typeface="Courier New" pitchFamily="49" charset="0"/>
            </a:endParaRP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746125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28678" name="Text Box 12"/>
          <p:cNvSpPr txBox="1">
            <a:spLocks noChangeArrowheads="1"/>
          </p:cNvSpPr>
          <p:nvPr/>
        </p:nvSpPr>
        <p:spPr bwMode="auto">
          <a:xfrm>
            <a:off x="1143000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1600200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28680" name="Text Box 14"/>
          <p:cNvSpPr txBox="1">
            <a:spLocks noChangeArrowheads="1"/>
          </p:cNvSpPr>
          <p:nvPr/>
        </p:nvSpPr>
        <p:spPr bwMode="auto">
          <a:xfrm>
            <a:off x="1981200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28681" name="Text Box 15"/>
          <p:cNvSpPr txBox="1">
            <a:spLocks noChangeArrowheads="1"/>
          </p:cNvSpPr>
          <p:nvPr/>
        </p:nvSpPr>
        <p:spPr bwMode="auto">
          <a:xfrm>
            <a:off x="2438400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28682" name="Text Box 16"/>
          <p:cNvSpPr txBox="1">
            <a:spLocks noChangeArrowheads="1"/>
          </p:cNvSpPr>
          <p:nvPr/>
        </p:nvSpPr>
        <p:spPr bwMode="auto">
          <a:xfrm>
            <a:off x="3276600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28683" name="Text Box 17"/>
          <p:cNvSpPr txBox="1">
            <a:spLocks noChangeArrowheads="1"/>
          </p:cNvSpPr>
          <p:nvPr/>
        </p:nvSpPr>
        <p:spPr bwMode="auto">
          <a:xfrm>
            <a:off x="2879725" y="4572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28684" name="Text Box 18"/>
          <p:cNvSpPr txBox="1">
            <a:spLocks noChangeArrowheads="1"/>
          </p:cNvSpPr>
          <p:nvPr/>
        </p:nvSpPr>
        <p:spPr bwMode="auto">
          <a:xfrm>
            <a:off x="304800" y="1295400"/>
            <a:ext cx="3962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You can always check your </a:t>
            </a:r>
          </a:p>
          <a:p>
            <a:pPr eaLnBrk="0" hangingPunct="0"/>
            <a:r>
              <a:rPr lang="en-US" sz="2000" b="1"/>
              <a:t>answer by converting the figures to decimal, doing the addition, and comparing the answers.</a:t>
            </a:r>
          </a:p>
        </p:txBody>
      </p:sp>
      <p:sp>
        <p:nvSpPr>
          <p:cNvPr id="28685" name="Slide Number Placeholder 12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6A05E8-475A-40D4-A69C-CAB845EC5964}" type="slidenum">
              <a:rPr lang="ar-SA" sz="1000" b="1"/>
              <a:pPr algn="r"/>
              <a:t>38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Addition Example 2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751388" y="1736725"/>
            <a:ext cx="3886200" cy="3146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</a:rPr>
              <a:t>Verification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 b="1">
                <a:solidFill>
                  <a:schemeClr val="tx2"/>
                </a:solidFill>
              </a:rPr>
              <a:t>   </a:t>
            </a:r>
            <a:r>
              <a:rPr lang="en-US" sz="1800"/>
              <a:t>111010</a:t>
            </a:r>
            <a:r>
              <a:rPr lang="en-US" sz="1800" baseline="-25000"/>
              <a:t>2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n-US" sz="1800"/>
              <a:t>    58</a:t>
            </a:r>
            <a:r>
              <a:rPr lang="en-US" sz="1800" baseline="-25000"/>
              <a:t>10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+</a:t>
            </a:r>
            <a:r>
              <a:rPr lang="en-US" sz="1800" u="sng"/>
              <a:t>001111</a:t>
            </a:r>
            <a:r>
              <a:rPr lang="en-US" sz="1800" baseline="-25000"/>
              <a:t>2</a:t>
            </a:r>
            <a:r>
              <a:rPr lang="en-US" sz="1800"/>
              <a:t>	+ </a:t>
            </a:r>
            <a:r>
              <a:rPr lang="en-US" sz="1800" u="sng"/>
              <a:t>15</a:t>
            </a:r>
            <a:r>
              <a:rPr lang="en-US" sz="1800" u="sng" baseline="-25000"/>
              <a:t>10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	    	    </a:t>
            </a:r>
            <a:r>
              <a:rPr lang="en-US" sz="1800">
                <a:solidFill>
                  <a:srgbClr val="FF0000"/>
                </a:solidFill>
              </a:rPr>
              <a:t>73</a:t>
            </a:r>
            <a:r>
              <a:rPr lang="en-US" sz="1800" baseline="-25000">
                <a:solidFill>
                  <a:srgbClr val="FF0000"/>
                </a:solidFill>
              </a:rPr>
              <a:t>10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 u="sng"/>
              <a:t> </a:t>
            </a:r>
            <a:r>
              <a:rPr lang="en-US" sz="1800"/>
              <a:t>      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>
                <a:solidFill>
                  <a:srgbClr val="339933"/>
                </a:solidFill>
              </a:rPr>
              <a:t>64 32 16   8  4  2  1</a:t>
            </a:r>
          </a:p>
          <a:p>
            <a:pPr lvl="1"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1   0   0   1  0  0  1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    = 64 + 8 +1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    = </a:t>
            </a:r>
            <a:r>
              <a:rPr lang="en-US" sz="1800">
                <a:solidFill>
                  <a:srgbClr val="FF0000"/>
                </a:solidFill>
              </a:rPr>
              <a:t>73</a:t>
            </a:r>
            <a:r>
              <a:rPr lang="en-US" sz="1800" baseline="-25000">
                <a:solidFill>
                  <a:srgbClr val="FF0000"/>
                </a:solidFill>
              </a:rPr>
              <a:t>10</a:t>
            </a:r>
            <a:endParaRPr lang="en-US" sz="180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56038"/>
            <a:ext cx="3429000" cy="200025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 1 1 1 0 1 0 </a:t>
            </a:r>
            <a:endParaRPr lang="en-US" b="1" baseline="-2500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u="sng" smtClean="0">
                <a:latin typeface="Courier New" pitchFamily="49" charset="0"/>
              </a:rPr>
              <a:t>+  0 0 1 1 1 1  </a:t>
            </a:r>
            <a:r>
              <a:rPr lang="en-US" b="1" smtClean="0">
                <a:latin typeface="Courier New" pitchFamily="49" charset="0"/>
              </a:rPr>
              <a:t> </a:t>
            </a:r>
            <a:endParaRPr lang="en-US" b="1" u="sng" baseline="-2500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</a:rPr>
              <a:t>   </a:t>
            </a:r>
            <a:endParaRPr lang="en-US" b="1" baseline="-25000" smtClean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b="1" smtClean="0">
              <a:latin typeface="Courier New" pitchFamily="49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518941" y="3581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46125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122066" y="3581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664866" y="3581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127125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524000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981200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438400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276600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879725" y="5105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250825" y="1881188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b="1"/>
              <a:t>Example 2:</a:t>
            </a:r>
          </a:p>
          <a:p>
            <a:pPr eaLnBrk="0" hangingPunct="0"/>
            <a:r>
              <a:rPr lang="en-US" sz="2200"/>
              <a:t>Add </a:t>
            </a:r>
            <a:r>
              <a:rPr lang="en-US" sz="2200" b="1"/>
              <a:t>1111</a:t>
            </a:r>
            <a:r>
              <a:rPr lang="en-US" sz="2200"/>
              <a:t> to </a:t>
            </a:r>
            <a:r>
              <a:rPr lang="en-US" sz="2200" b="1"/>
              <a:t>111010</a:t>
            </a:r>
            <a:r>
              <a:rPr lang="en-US" sz="2200"/>
              <a:t>.</a:t>
            </a: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1223541" y="35956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842541" y="35956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  <a:latin typeface="Courier New" pitchFamily="49" charset="0"/>
              </a:rPr>
              <a:t>1</a:t>
            </a:r>
            <a:endParaRPr lang="en-US" sz="28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9714" name="Slide Number Placeholder 17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BD5F46-A031-4865-B62B-B14734D2EB47}" type="slidenum">
              <a:rPr lang="ar-SA" sz="1000" b="1"/>
              <a:pPr algn="r"/>
              <a:t>39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  <p:bldP spid="75782" grpId="0" autoUpdateAnimBg="0"/>
      <p:bldP spid="75783" grpId="0" autoUpdateAnimBg="0"/>
      <p:bldP spid="75784" grpId="0" autoUpdateAnimBg="0"/>
      <p:bldP spid="75785" grpId="0" autoUpdateAnimBg="0"/>
      <p:bldP spid="75787" grpId="0" autoUpdateAnimBg="0"/>
      <p:bldP spid="75788" grpId="0" autoUpdateAnimBg="0"/>
      <p:bldP spid="75789" grpId="0" autoUpdateAnimBg="0"/>
      <p:bldP spid="75790" grpId="0" autoUpdateAnimBg="0"/>
      <p:bldP spid="75791" grpId="0" autoUpdateAnimBg="0"/>
      <p:bldP spid="75792" grpId="0" autoUpdateAnimBg="0"/>
      <p:bldP spid="75794" grpId="0" autoUpdateAnimBg="0"/>
      <p:bldP spid="757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131050" y="6427788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/>
            <a:fld id="{1A472D11-46FB-45FF-8E85-D2C76FF70993}" type="slidenum">
              <a:rPr lang="ar-SA" sz="1200">
                <a:solidFill>
                  <a:schemeClr val="bg1"/>
                </a:solidFill>
              </a:rPr>
              <a:pPr algn="r"/>
              <a:t>4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258888" y="188913"/>
            <a:ext cx="8278812" cy="719137"/>
          </a:xfrm>
        </p:spPr>
        <p:txBody>
          <a:bodyPr anchor="b"/>
          <a:lstStyle/>
          <a:p>
            <a:pPr eaLnBrk="1" hangingPunct="1"/>
            <a:r>
              <a:rPr lang="en-US" sz="2800" smtClean="0"/>
              <a:t>Digital Data Representation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5027613" cy="5005388"/>
          </a:xfrm>
        </p:spPr>
        <p:txBody>
          <a:bodyPr/>
          <a:lstStyle/>
          <a:p>
            <a:pPr marL="342900" lvl="1" indent="-342900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Bit: The smallest unit of data that a binary computer can recognize (a single 1 or 0)</a:t>
            </a:r>
          </a:p>
          <a:p>
            <a:pPr eaLnBrk="1" hangingPunct="1">
              <a:spcAft>
                <a:spcPct val="20000"/>
              </a:spcAft>
            </a:pPr>
            <a:r>
              <a:rPr lang="en-US" dirty="0" smtClean="0">
                <a:cs typeface="Times New Roman" pitchFamily="18" charset="0"/>
              </a:rPr>
              <a:t>Byte = 8 bits , Nibble =4 bits</a:t>
            </a:r>
            <a:r>
              <a:rPr lang="en-US" sz="1800" dirty="0" smtClean="0"/>
              <a:t> 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dirty="0" smtClean="0">
                <a:cs typeface="Times New Roman" pitchFamily="18" charset="0"/>
              </a:rPr>
              <a:t>Byte terminology used to express the size of documents and other files, programs, etc.</a:t>
            </a:r>
          </a:p>
          <a:p>
            <a:pPr eaLnBrk="1" hangingPunct="1">
              <a:spcAft>
                <a:spcPct val="20000"/>
              </a:spcAft>
            </a:pPr>
            <a:r>
              <a:rPr lang="en-US" dirty="0" smtClean="0">
                <a:cs typeface="Times New Roman" pitchFamily="18" charset="0"/>
              </a:rPr>
              <a:t>Prefixes are often used to express larger quantities of bytes: kilobyte (KB), megabyte (MB), gigabyte (GB), terabyte (TB), etc.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 cstate="print"/>
          <a:srcRect l="4111" r="2740" b="1794"/>
          <a:stretch>
            <a:fillRect/>
          </a:stretch>
        </p:blipFill>
        <p:spPr bwMode="auto">
          <a:xfrm>
            <a:off x="5667375" y="1420813"/>
            <a:ext cx="2555875" cy="496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mtClean="0"/>
              <a:t>Decimal Subtraction </a:t>
            </a:r>
            <a:br>
              <a:rPr lang="en-US" smtClean="0"/>
            </a:br>
            <a:r>
              <a:rPr lang="en-US" smtClean="0"/>
              <a:t>Example (Borrow method)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3165475"/>
            <a:ext cx="3635375" cy="2690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      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8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0  2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5	</a:t>
            </a:r>
          </a:p>
          <a:p>
            <a:pPr>
              <a:buFont typeface="Wingdings" pitchFamily="2" charset="2"/>
              <a:buNone/>
            </a:pPr>
            <a:r>
              <a:rPr lang="en-US" sz="2000" b="1" u="sng" dirty="0" smtClean="0">
                <a:latin typeface="Courier New" pitchFamily="49" charset="0"/>
              </a:rPr>
              <a:t>- 4  6  5  7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endParaRPr lang="en-US" sz="2000" b="1" u="sng" dirty="0" smtClean="0">
              <a:latin typeface="Courier New" pitchFamily="49" charset="0"/>
            </a:endParaRP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2051050" y="3644900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0725" name="Text Box 15"/>
          <p:cNvSpPr txBox="1">
            <a:spLocks noChangeArrowheads="1"/>
          </p:cNvSpPr>
          <p:nvPr/>
        </p:nvSpPr>
        <p:spPr bwMode="auto">
          <a:xfrm>
            <a:off x="304800" y="1524000"/>
            <a:ext cx="2405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Subtract </a:t>
            </a:r>
          </a:p>
          <a:p>
            <a:pPr eaLnBrk="0" hangingPunct="0"/>
            <a:r>
              <a:rPr lang="en-US" sz="1800" b="1"/>
              <a:t>4657</a:t>
            </a:r>
            <a:r>
              <a:rPr lang="en-US" sz="1800"/>
              <a:t> from </a:t>
            </a:r>
            <a:r>
              <a:rPr lang="en-US" sz="1800" b="1"/>
              <a:t>8025</a:t>
            </a:r>
            <a:r>
              <a:rPr lang="en-US" sz="1800"/>
              <a:t>: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1043608" y="28336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Courier New" pitchFamily="49" charset="0"/>
              </a:rPr>
              <a:t>7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546833" y="28336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Courier New" pitchFamily="49" charset="0"/>
              </a:rPr>
              <a:t>9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057400" y="28336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ourier New" pitchFamily="49" charset="0"/>
              </a:rPr>
              <a:t>1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905000" y="2819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303748" y="3501008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1374304" y="3557959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2448744" y="4343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8</a:t>
            </a:r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2014885" y="4343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latin typeface="Courier New" pitchFamily="49" charset="0"/>
              </a:rPr>
              <a:t>6</a:t>
            </a: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1546833" y="4343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latin typeface="Courier New" pitchFamily="49" charset="0"/>
              </a:rPr>
              <a:t>3</a:t>
            </a: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1078781" y="43434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latin typeface="Courier New" pitchFamily="49" charset="0"/>
              </a:rPr>
              <a:t>3</a:t>
            </a:r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V="1">
            <a:off x="1008063" y="368141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V="1">
            <a:off x="1526704" y="3634159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3746500" y="1447800"/>
            <a:ext cx="4930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arenR"/>
            </a:pPr>
            <a:r>
              <a:rPr lang="en-US" sz="2000"/>
              <a:t>Try to subtract 5 – 7 </a:t>
            </a:r>
            <a:r>
              <a:rPr lang="en-US" sz="2000">
                <a:sym typeface="Wingdings" pitchFamily="2" charset="2"/>
              </a:rPr>
              <a:t> can’t.</a:t>
            </a:r>
            <a:endParaRPr lang="en-US" sz="2000"/>
          </a:p>
          <a:p>
            <a:pPr marL="457200" indent="-457200" eaLnBrk="0" hangingPunct="0"/>
            <a:r>
              <a:rPr lang="en-US" sz="2000"/>
              <a:t>		Must borrow 10 from next column.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3851275" y="5699125"/>
            <a:ext cx="248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4) Subtract 7 – 4 = 3</a:t>
            </a:r>
            <a:endParaRPr lang="en-US" sz="2000" b="1"/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833813" y="5318125"/>
            <a:ext cx="248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/>
              <a:t>3) Subtract 9 – 6 </a:t>
            </a:r>
            <a:r>
              <a:rPr lang="en-US" sz="2000" dirty="0">
                <a:sym typeface="Wingdings" pitchFamily="2" charset="2"/>
              </a:rPr>
              <a:t>= 3</a:t>
            </a:r>
            <a:endParaRPr lang="en-US" sz="2000" dirty="0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775075" y="2667000"/>
            <a:ext cx="5000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arenR" startAt="2"/>
            </a:pPr>
            <a:r>
              <a:rPr lang="en-US" sz="2000"/>
              <a:t>Try to subtract 1 – 5 </a:t>
            </a:r>
            <a:r>
              <a:rPr lang="en-US" sz="2000">
                <a:sym typeface="Wingdings" pitchFamily="2" charset="2"/>
              </a:rPr>
              <a:t> can’t.</a:t>
            </a:r>
          </a:p>
          <a:p>
            <a:pPr marL="457200" indent="-457200" eaLnBrk="0" hangingPunct="0"/>
            <a:r>
              <a:rPr lang="en-US" sz="2000"/>
              <a:t>		 Must borrow 10 from next column.</a:t>
            </a:r>
          </a:p>
          <a:p>
            <a:pPr marL="457200" indent="-457200" eaLnBrk="0" hangingPunct="0"/>
            <a:r>
              <a:rPr lang="en-US" sz="2000"/>
              <a:t>	But next column is 0, so must go to </a:t>
            </a:r>
          </a:p>
          <a:p>
            <a:pPr marL="457200" indent="-457200" eaLnBrk="0" hangingPunct="0"/>
            <a:r>
              <a:rPr lang="en-US" sz="2000"/>
              <a:t>		column after next to borrow.</a:t>
            </a: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3746500" y="3962400"/>
            <a:ext cx="5270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	Add the borrowed 10 to the original 0.</a:t>
            </a:r>
          </a:p>
          <a:p>
            <a:pPr marL="457200" indent="-457200" eaLnBrk="0" hangingPunct="0"/>
            <a:r>
              <a:rPr lang="en-US" sz="2000"/>
              <a:t>      Now you can borrow 10 from this column.</a:t>
            </a: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3746500" y="2057400"/>
            <a:ext cx="4872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	Add the borrowed 10 to the original 5.</a:t>
            </a:r>
          </a:p>
          <a:p>
            <a:pPr marL="457200" indent="-457200" eaLnBrk="0" hangingPunct="0"/>
            <a:r>
              <a:rPr lang="en-US" sz="2000"/>
              <a:t>		Then subtract 15 – 7 = 8</a:t>
            </a:r>
            <a:r>
              <a:rPr lang="en-US" sz="2000" b="1"/>
              <a:t>.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3733800" y="4632325"/>
            <a:ext cx="4941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2000"/>
              <a:t>	Add the borrowed 10 to the original 1..</a:t>
            </a:r>
          </a:p>
          <a:p>
            <a:pPr marL="457200" indent="-457200" eaLnBrk="0" hangingPunct="0"/>
            <a:r>
              <a:rPr lang="en-US" sz="2000"/>
              <a:t>		Then subract 11 – 5 = 6</a:t>
            </a:r>
          </a:p>
        </p:txBody>
      </p:sp>
      <p:sp>
        <p:nvSpPr>
          <p:cNvPr id="30745" name="Slide Number Placeholder 24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5B98CDC-4063-4C1C-AB6F-D218A26AB05A}" type="slidenum">
              <a:rPr lang="ar-SA" sz="1000" b="1"/>
              <a:pPr algn="r"/>
              <a:t>40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56" grpId="0" autoUpdateAnimBg="0"/>
      <p:bldP spid="39957" grpId="0" autoUpdateAnimBg="0"/>
      <p:bldP spid="39958" grpId="0" autoUpdateAnimBg="0"/>
      <p:bldP spid="39959" grpId="0" autoUpdateAnimBg="0"/>
      <p:bldP spid="39960" grpId="0" autoUpdateAnimBg="0"/>
      <p:bldP spid="39961" grpId="0" autoUpdateAnimBg="0"/>
      <p:bldP spid="39963" grpId="0" autoUpdateAnimBg="0"/>
      <p:bldP spid="39964" grpId="0" autoUpdateAnimBg="0"/>
      <p:bldP spid="39965" grpId="0" autoUpdateAnimBg="0"/>
      <p:bldP spid="39966" grpId="0" autoUpdateAnimBg="0"/>
      <p:bldP spid="39967" grpId="0" animBg="1"/>
      <p:bldP spid="39968" grpId="0" animBg="1"/>
      <p:bldP spid="39969" grpId="0" autoUpdateAnimBg="0"/>
      <p:bldP spid="39970" grpId="0" autoUpdateAnimBg="0"/>
      <p:bldP spid="39971" grpId="0" autoUpdateAnimBg="0"/>
      <p:bldP spid="39972" grpId="0" autoUpdateAnimBg="0"/>
      <p:bldP spid="39975" grpId="0" autoUpdateAnimBg="0"/>
      <p:bldP spid="39976" grpId="0" autoUpdateAnimBg="0"/>
      <p:bldP spid="3997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Decimal Subtraction Explanation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533400" y="3733800"/>
            <a:ext cx="816927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1800" dirty="0"/>
              <a:t>So when you cannot subtract, you borrow from the column to the left.  </a:t>
            </a:r>
          </a:p>
          <a:p>
            <a:pPr lvl="1" eaLnBrk="0" hangingPunct="0"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1800" dirty="0"/>
              <a:t>The amount borrowed is </a:t>
            </a:r>
            <a:r>
              <a:rPr lang="en-US" sz="1800" b="1" dirty="0">
                <a:solidFill>
                  <a:schemeClr val="folHlink"/>
                </a:solidFill>
              </a:rPr>
              <a:t>1 base unit</a:t>
            </a:r>
            <a:r>
              <a:rPr lang="en-US" sz="1800" dirty="0"/>
              <a:t>, which in decimal is </a:t>
            </a:r>
            <a:r>
              <a:rPr lang="en-US" sz="1800" b="1" dirty="0">
                <a:solidFill>
                  <a:schemeClr val="folHlink"/>
                </a:solidFill>
              </a:rPr>
              <a:t>10</a:t>
            </a:r>
            <a:r>
              <a:rPr lang="en-US" sz="1800" dirty="0"/>
              <a:t>.  </a:t>
            </a:r>
          </a:p>
          <a:p>
            <a:pPr lvl="1" eaLnBrk="0" hangingPunct="0">
              <a:spcBef>
                <a:spcPct val="25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1800" dirty="0"/>
              <a:t>The 10 is added to the original column value, so you will be able to subtract.</a:t>
            </a:r>
          </a:p>
        </p:txBody>
      </p:sp>
      <p:sp>
        <p:nvSpPr>
          <p:cNvPr id="31748" name="Rectangle 37"/>
          <p:cNvSpPr>
            <a:spLocks noChangeArrowheads="1"/>
          </p:cNvSpPr>
          <p:nvPr/>
        </p:nvSpPr>
        <p:spPr bwMode="auto">
          <a:xfrm>
            <a:off x="4716016" y="3048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8</a:t>
            </a:r>
          </a:p>
        </p:txBody>
      </p:sp>
      <p:sp>
        <p:nvSpPr>
          <p:cNvPr id="31749" name="Rectangle 38"/>
          <p:cNvSpPr>
            <a:spLocks noChangeArrowheads="1"/>
          </p:cNvSpPr>
          <p:nvPr/>
        </p:nvSpPr>
        <p:spPr bwMode="auto">
          <a:xfrm>
            <a:off x="4343400" y="3048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6</a:t>
            </a:r>
          </a:p>
        </p:txBody>
      </p:sp>
      <p:sp>
        <p:nvSpPr>
          <p:cNvPr id="31750" name="Rectangle 39"/>
          <p:cNvSpPr>
            <a:spLocks noChangeArrowheads="1"/>
          </p:cNvSpPr>
          <p:nvPr/>
        </p:nvSpPr>
        <p:spPr bwMode="auto">
          <a:xfrm>
            <a:off x="3733800" y="3048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3</a:t>
            </a:r>
          </a:p>
        </p:txBody>
      </p:sp>
      <p:sp>
        <p:nvSpPr>
          <p:cNvPr id="31751" name="Rectangle 40"/>
          <p:cNvSpPr>
            <a:spLocks noChangeArrowheads="1"/>
          </p:cNvSpPr>
          <p:nvPr/>
        </p:nvSpPr>
        <p:spPr bwMode="auto">
          <a:xfrm>
            <a:off x="3048000" y="30480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3</a:t>
            </a:r>
          </a:p>
        </p:txBody>
      </p:sp>
      <p:sp>
        <p:nvSpPr>
          <p:cNvPr id="31752" name="Rectangle 43"/>
          <p:cNvSpPr>
            <a:spLocks noGrp="1" noChangeArrowheads="1"/>
          </p:cNvSpPr>
          <p:nvPr>
            <p:ph type="body" idx="4294967295"/>
          </p:nvPr>
        </p:nvSpPr>
        <p:spPr>
          <a:xfrm>
            <a:off x="2771800" y="1952836"/>
            <a:ext cx="3429000" cy="1379538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    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8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0  2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5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>
                <a:latin typeface="Courier New" pitchFamily="49" charset="0"/>
              </a:rPr>
              <a:t>- 4  6  5  7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endParaRPr lang="en-US" sz="2000" b="1" u="sng" dirty="0" smtClean="0">
              <a:latin typeface="Courier New" pitchFamily="49" charset="0"/>
            </a:endParaRPr>
          </a:p>
        </p:txBody>
      </p:sp>
      <p:sp>
        <p:nvSpPr>
          <p:cNvPr id="31753" name="Slide Number Placeholder 8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CA7BF6F-4A1C-4B3A-8813-E42E355B0D0B}" type="slidenum">
              <a:rPr lang="ar-SA" sz="1000" b="1"/>
              <a:pPr algn="r"/>
              <a:t>41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7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202363" cy="6858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Binary Subtraction Example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937000"/>
            <a:ext cx="3292475" cy="1241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1 1 0 0 1 1</a:t>
            </a:r>
          </a:p>
          <a:p>
            <a:pPr>
              <a:buFont typeface="Wingdings" pitchFamily="2" charset="2"/>
              <a:buNone/>
            </a:pPr>
            <a:r>
              <a:rPr lang="en-US" sz="2000" b="1" u="sng" smtClean="0">
                <a:latin typeface="Courier New" pitchFamily="49" charset="0"/>
              </a:rPr>
              <a:t>-    1 1 1 0 0</a:t>
            </a:r>
            <a:endParaRPr lang="en-US" sz="2000" b="1" baseline="-2500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1187450" y="40052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2773" name="Text Box 21"/>
          <p:cNvSpPr txBox="1">
            <a:spLocks noChangeArrowheads="1"/>
          </p:cNvSpPr>
          <p:nvPr/>
        </p:nvSpPr>
        <p:spPr bwMode="auto">
          <a:xfrm>
            <a:off x="152400" y="1524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Example 1: </a:t>
            </a:r>
            <a:r>
              <a:rPr lang="en-US" sz="2000"/>
              <a:t>Subtract</a:t>
            </a:r>
          </a:p>
          <a:p>
            <a:pPr eaLnBrk="0" hangingPunct="0"/>
            <a:r>
              <a:rPr lang="en-US" sz="2000"/>
              <a:t>binary </a:t>
            </a:r>
            <a:r>
              <a:rPr lang="en-US" sz="2000" b="1"/>
              <a:t>11100</a:t>
            </a:r>
            <a:r>
              <a:rPr lang="en-US" sz="2000"/>
              <a:t> from </a:t>
            </a:r>
            <a:r>
              <a:rPr lang="en-US" sz="2000" b="1"/>
              <a:t>110011</a:t>
            </a:r>
            <a:endParaRPr lang="en-US" sz="2000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1066800" y="2771775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609600" y="3152775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339933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1066800" y="3152775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339933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1524000" y="3152775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1524000" y="27574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339933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1920875" y="3152775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455863" y="46624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1763713" y="46529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1474788" y="46529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1116013" y="46529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1524000" y="3305175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1525588" y="39925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3651250" y="1316038"/>
            <a:ext cx="273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800"/>
              <a:t>Col 1)  Subtract 1 – 0 = 1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3663950" y="4821238"/>
            <a:ext cx="455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Col 5)  Try to subtract 0 – 1 </a:t>
            </a:r>
            <a:r>
              <a:rPr lang="en-US" sz="1800">
                <a:sym typeface="Wingdings" pitchFamily="2" charset="2"/>
              </a:rPr>
              <a:t> can’t.</a:t>
            </a:r>
          </a:p>
          <a:p>
            <a:pPr eaLnBrk="0" hangingPunct="0"/>
            <a:r>
              <a:rPr lang="en-US" sz="1800">
                <a:sym typeface="Wingdings" pitchFamily="2" charset="2"/>
              </a:rPr>
              <a:t>	     </a:t>
            </a:r>
            <a:r>
              <a:rPr lang="en-US" sz="1800"/>
              <a:t>Must borrow from next column.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3663950" y="4530725"/>
            <a:ext cx="273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Col 4)  Subtract 1 – 1 </a:t>
            </a:r>
            <a:r>
              <a:rPr lang="en-US" sz="1800">
                <a:sym typeface="Wingdings" pitchFamily="2" charset="2"/>
              </a:rPr>
              <a:t>= 0</a:t>
            </a:r>
            <a:endParaRPr lang="en-US" sz="1800"/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3663950" y="1925638"/>
            <a:ext cx="4679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800"/>
              <a:t>Col 3)  Try to subtract 0 – 1 </a:t>
            </a:r>
            <a:r>
              <a:rPr lang="en-US" sz="1800">
                <a:sym typeface="Wingdings" pitchFamily="2" charset="2"/>
              </a:rPr>
              <a:t> can’t.</a:t>
            </a:r>
          </a:p>
          <a:p>
            <a:pPr marL="457200" indent="-457200" eaLnBrk="0" hangingPunct="0"/>
            <a:r>
              <a:rPr lang="en-US" sz="1800"/>
              <a:t>		    Must borrow 2 from next column.</a:t>
            </a:r>
          </a:p>
          <a:p>
            <a:pPr marL="457200" indent="-457200" eaLnBrk="0" hangingPunct="0"/>
            <a:r>
              <a:rPr lang="en-US" sz="1800"/>
              <a:t>	     But next column is 0, so must go to </a:t>
            </a:r>
          </a:p>
          <a:p>
            <a:pPr marL="457200" indent="-457200" eaLnBrk="0" hangingPunct="0"/>
            <a:r>
              <a:rPr lang="en-US" sz="1800"/>
              <a:t>		    column after next to borrow.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3663950" y="3068638"/>
            <a:ext cx="5048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800"/>
              <a:t>	     Add the borrowed 2 to the 0 on the right.</a:t>
            </a:r>
          </a:p>
          <a:p>
            <a:pPr marL="457200" indent="-457200" eaLnBrk="0" hangingPunct="0"/>
            <a:r>
              <a:rPr lang="en-US" sz="1800"/>
              <a:t>                Now you can borrow from this column</a:t>
            </a:r>
          </a:p>
          <a:p>
            <a:pPr marL="457200" indent="-457200" eaLnBrk="0" hangingPunct="0"/>
            <a:r>
              <a:rPr lang="en-US" sz="1800"/>
              <a:t>		  (leaving 1 remaining).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663950" y="1620838"/>
            <a:ext cx="273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800"/>
              <a:t>Col 2)  Subtract 1 – 0 = 1</a:t>
            </a:r>
            <a:endParaRPr lang="en-US" sz="1800" b="1"/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4044950" y="3921125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/>
            <a:r>
              <a:rPr lang="en-US" sz="1800"/>
              <a:t>      Add the borrowed 2 to the original 0.</a:t>
            </a:r>
          </a:p>
          <a:p>
            <a:pPr marL="457200" indent="-457200" eaLnBrk="0" hangingPunct="0"/>
            <a:r>
              <a:rPr lang="en-US" sz="1800"/>
              <a:t>		Then subtract 2 – 1 =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087563" y="46529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1906588" y="39925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4349750" y="53546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 Add the borrowed 2 to the remaining 0.</a:t>
            </a:r>
          </a:p>
          <a:p>
            <a:pPr eaLnBrk="0" hangingPunct="0"/>
            <a:r>
              <a:rPr lang="en-US" sz="1800"/>
              <a:t>	Then subtract 2 – 1 = 1</a:t>
            </a:r>
            <a:endParaRPr lang="en-US" sz="1800" b="1"/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3663950" y="5978525"/>
            <a:ext cx="464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Col 6)  Remaining leading 0 can be ignored.</a:t>
            </a:r>
            <a:endParaRPr lang="en-US" sz="1800" b="1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V="1">
            <a:off x="863600" y="40052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 flipV="1">
            <a:off x="1066800" y="3290888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2799" name="Slide Number Placeholder 30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35EFCB5-86A5-40DD-98B3-0771590033AE}" type="slidenum">
              <a:rPr lang="ar-SA" sz="1000" b="1"/>
              <a:pPr algn="r"/>
              <a:t>42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nimBg="1"/>
      <p:bldP spid="42006" grpId="0" autoUpdateAnimBg="0"/>
      <p:bldP spid="42007" grpId="0" autoUpdateAnimBg="0"/>
      <p:bldP spid="42008" grpId="0" autoUpdateAnimBg="0"/>
      <p:bldP spid="42009" grpId="0" autoUpdateAnimBg="0"/>
      <p:bldP spid="42010" grpId="0" autoUpdateAnimBg="0"/>
      <p:bldP spid="42011" grpId="0" autoUpdateAnimBg="0"/>
      <p:bldP spid="42012" grpId="0" autoUpdateAnimBg="0"/>
      <p:bldP spid="42013" grpId="0" autoUpdateAnimBg="0"/>
      <p:bldP spid="42014" grpId="0" autoUpdateAnimBg="0"/>
      <p:bldP spid="42015" grpId="0" autoUpdateAnimBg="0"/>
      <p:bldP spid="42016" grpId="0" animBg="1"/>
      <p:bldP spid="42017" grpId="0" animBg="1"/>
      <p:bldP spid="42018" grpId="0" autoUpdateAnimBg="0"/>
      <p:bldP spid="42019" grpId="0" autoUpdateAnimBg="0"/>
      <p:bldP spid="42020" grpId="0" autoUpdateAnimBg="0"/>
      <p:bldP spid="42021" grpId="0" autoUpdateAnimBg="0"/>
      <p:bldP spid="42022" grpId="0" autoUpdateAnimBg="0"/>
      <p:bldP spid="42023" grpId="0" autoUpdateAnimBg="0"/>
      <p:bldP spid="42024" grpId="0" autoUpdateAnimBg="0"/>
      <p:bldP spid="42025" grpId="0" autoUpdateAnimBg="0"/>
      <p:bldP spid="42026" grpId="0" animBg="1"/>
      <p:bldP spid="42027" grpId="0" autoUpdateAnimBg="0"/>
      <p:bldP spid="42028" grpId="0" autoUpdateAnimBg="0"/>
      <p:bldP spid="42029" grpId="0" animBg="1"/>
      <p:bldP spid="4203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6202363" cy="6858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Binary Subtraction Verification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643438" y="1665288"/>
            <a:ext cx="3657600" cy="3321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</a:rPr>
              <a:t>    </a:t>
            </a:r>
            <a:r>
              <a:rPr lang="en-US" sz="1800" b="1">
                <a:solidFill>
                  <a:schemeClr val="tx2"/>
                </a:solidFill>
              </a:rPr>
              <a:t>Verification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   110011</a:t>
            </a:r>
            <a:r>
              <a:rPr lang="en-US" sz="1800" baseline="-25000"/>
              <a:t>2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n-US" sz="1800"/>
              <a:t>   51</a:t>
            </a:r>
            <a:r>
              <a:rPr lang="en-US" sz="1800" baseline="-25000"/>
              <a:t>10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en-US" sz="1800"/>
              <a:t> -  </a:t>
            </a:r>
            <a:r>
              <a:rPr lang="en-US" sz="1800" u="sng"/>
              <a:t>  11100</a:t>
            </a:r>
            <a:r>
              <a:rPr lang="en-US" sz="1800" baseline="-25000"/>
              <a:t>2</a:t>
            </a:r>
            <a:r>
              <a:rPr lang="en-US" sz="1800"/>
              <a:t>	 - </a:t>
            </a:r>
            <a:r>
              <a:rPr lang="en-US" sz="1800" u="sng"/>
              <a:t>28</a:t>
            </a:r>
            <a:r>
              <a:rPr lang="en-US" sz="1800" u="sng" baseline="-25000"/>
              <a:t>10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1800"/>
              <a:t>	   </a:t>
            </a:r>
            <a:r>
              <a:rPr lang="en-US" sz="1800">
                <a:solidFill>
                  <a:srgbClr val="FF0000"/>
                </a:solidFill>
              </a:rPr>
              <a:t>           23</a:t>
            </a:r>
            <a:r>
              <a:rPr lang="en-US" sz="1800" baseline="-25000">
                <a:solidFill>
                  <a:srgbClr val="FF0000"/>
                </a:solidFill>
              </a:rPr>
              <a:t>10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1800"/>
              <a:t>  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1800">
                <a:solidFill>
                  <a:srgbClr val="339933"/>
                </a:solidFill>
              </a:rPr>
              <a:t>64  32  16   8   4  2  1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1800"/>
              <a:t>              1   0   1  1  1</a:t>
            </a:r>
          </a:p>
          <a:p>
            <a:pPr eaLnBrk="0" hangingPunct="0">
              <a:spcBef>
                <a:spcPct val="20000"/>
              </a:spcBef>
            </a:pPr>
            <a:r>
              <a:rPr lang="en-US" sz="1800"/>
              <a:t>  =  16 + 4 + 2 + 1</a:t>
            </a:r>
          </a:p>
          <a:p>
            <a:pPr eaLnBrk="0" hangingPunct="0">
              <a:spcBef>
                <a:spcPct val="20000"/>
              </a:spcBef>
            </a:pPr>
            <a:r>
              <a:rPr lang="en-US" sz="1800"/>
              <a:t>   = </a:t>
            </a:r>
            <a:r>
              <a:rPr lang="en-US" sz="1800">
                <a:solidFill>
                  <a:srgbClr val="FF0000"/>
                </a:solidFill>
              </a:rPr>
              <a:t>23</a:t>
            </a:r>
            <a:r>
              <a:rPr lang="en-US" sz="1800" baseline="-25000">
                <a:solidFill>
                  <a:srgbClr val="FF0000"/>
                </a:solidFill>
              </a:rPr>
              <a:t>10</a:t>
            </a:r>
          </a:p>
          <a:p>
            <a:pPr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33796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663575" y="4130675"/>
            <a:ext cx="3290888" cy="1243013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1 1 0 0 1 1</a:t>
            </a:r>
          </a:p>
          <a:p>
            <a:pPr>
              <a:buFont typeface="Wingdings" pitchFamily="2" charset="2"/>
              <a:buNone/>
            </a:pPr>
            <a:r>
              <a:rPr lang="en-US" sz="2000" b="1" u="sng" smtClean="0">
                <a:latin typeface="Courier New" pitchFamily="49" charset="0"/>
              </a:rPr>
              <a:t>-    1 1 1 0 0</a:t>
            </a:r>
            <a:endParaRPr lang="en-US" sz="2000" b="1" baseline="-2500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3797" name="Line 13"/>
          <p:cNvSpPr>
            <a:spLocks noChangeShapeType="1"/>
          </p:cNvSpPr>
          <p:nvPr/>
        </p:nvSpPr>
        <p:spPr bwMode="auto">
          <a:xfrm flipV="1">
            <a:off x="1500188" y="42084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1295400" y="2986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33799" name="Text Box 15"/>
          <p:cNvSpPr txBox="1">
            <a:spLocks noChangeArrowheads="1"/>
          </p:cNvSpPr>
          <p:nvPr/>
        </p:nvSpPr>
        <p:spPr bwMode="auto">
          <a:xfrm>
            <a:off x="838200" y="3367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339933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33800" name="Text Box 16"/>
          <p:cNvSpPr txBox="1">
            <a:spLocks noChangeArrowheads="1"/>
          </p:cNvSpPr>
          <p:nvPr/>
        </p:nvSpPr>
        <p:spPr bwMode="auto">
          <a:xfrm>
            <a:off x="1295400" y="3367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339933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33801" name="Text Box 17"/>
          <p:cNvSpPr txBox="1">
            <a:spLocks noChangeArrowheads="1"/>
          </p:cNvSpPr>
          <p:nvPr/>
        </p:nvSpPr>
        <p:spPr bwMode="auto">
          <a:xfrm>
            <a:off x="1752600" y="3367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33802" name="Text Box 18"/>
          <p:cNvSpPr txBox="1">
            <a:spLocks noChangeArrowheads="1"/>
          </p:cNvSpPr>
          <p:nvPr/>
        </p:nvSpPr>
        <p:spPr bwMode="auto">
          <a:xfrm>
            <a:off x="1752600" y="29718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339933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33803" name="Text Box 19"/>
          <p:cNvSpPr txBox="1">
            <a:spLocks noChangeArrowheads="1"/>
          </p:cNvSpPr>
          <p:nvPr/>
        </p:nvSpPr>
        <p:spPr bwMode="auto">
          <a:xfrm>
            <a:off x="2149475" y="3367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hlink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33804" name="Rectangle 20"/>
          <p:cNvSpPr>
            <a:spLocks noChangeArrowheads="1"/>
          </p:cNvSpPr>
          <p:nvPr/>
        </p:nvSpPr>
        <p:spPr bwMode="auto">
          <a:xfrm>
            <a:off x="2636838" y="48768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33805" name="Rectangle 21"/>
          <p:cNvSpPr>
            <a:spLocks noChangeArrowheads="1"/>
          </p:cNvSpPr>
          <p:nvPr/>
        </p:nvSpPr>
        <p:spPr bwMode="auto">
          <a:xfrm>
            <a:off x="1979613" y="48688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33806" name="Rectangle 22"/>
          <p:cNvSpPr>
            <a:spLocks noChangeArrowheads="1"/>
          </p:cNvSpPr>
          <p:nvPr/>
        </p:nvSpPr>
        <p:spPr bwMode="auto">
          <a:xfrm>
            <a:off x="1727200" y="48688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0</a:t>
            </a:r>
          </a:p>
        </p:txBody>
      </p:sp>
      <p:sp>
        <p:nvSpPr>
          <p:cNvPr id="33807" name="Rectangle 23"/>
          <p:cNvSpPr>
            <a:spLocks noChangeArrowheads="1"/>
          </p:cNvSpPr>
          <p:nvPr/>
        </p:nvSpPr>
        <p:spPr bwMode="auto">
          <a:xfrm>
            <a:off x="1331913" y="48688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33808" name="Line 24"/>
          <p:cNvSpPr>
            <a:spLocks noChangeShapeType="1"/>
          </p:cNvSpPr>
          <p:nvPr/>
        </p:nvSpPr>
        <p:spPr bwMode="auto">
          <a:xfrm flipV="1">
            <a:off x="1752600" y="3519488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3809" name="Line 25"/>
          <p:cNvSpPr>
            <a:spLocks noChangeShapeType="1"/>
          </p:cNvSpPr>
          <p:nvPr/>
        </p:nvSpPr>
        <p:spPr bwMode="auto">
          <a:xfrm flipV="1">
            <a:off x="1763713" y="4184650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3810" name="Rectangle 26"/>
          <p:cNvSpPr>
            <a:spLocks noChangeArrowheads="1"/>
          </p:cNvSpPr>
          <p:nvPr/>
        </p:nvSpPr>
        <p:spPr bwMode="auto">
          <a:xfrm>
            <a:off x="2268538" y="4868863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Courier New" pitchFamily="49" charset="0"/>
              </a:rPr>
              <a:t>1</a:t>
            </a:r>
          </a:p>
        </p:txBody>
      </p:sp>
      <p:sp>
        <p:nvSpPr>
          <p:cNvPr id="33811" name="Line 27"/>
          <p:cNvSpPr>
            <a:spLocks noChangeShapeType="1"/>
          </p:cNvSpPr>
          <p:nvPr/>
        </p:nvSpPr>
        <p:spPr bwMode="auto">
          <a:xfrm flipV="1">
            <a:off x="2087563" y="42211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3812" name="Line 28"/>
          <p:cNvSpPr>
            <a:spLocks noChangeShapeType="1"/>
          </p:cNvSpPr>
          <p:nvPr/>
        </p:nvSpPr>
        <p:spPr bwMode="auto">
          <a:xfrm flipV="1">
            <a:off x="1042988" y="4208463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3813" name="Line 29"/>
          <p:cNvSpPr>
            <a:spLocks noChangeShapeType="1"/>
          </p:cNvSpPr>
          <p:nvPr/>
        </p:nvSpPr>
        <p:spPr bwMode="auto">
          <a:xfrm flipV="1">
            <a:off x="1295400" y="3505200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ar-EG"/>
          </a:p>
        </p:txBody>
      </p:sp>
      <p:sp>
        <p:nvSpPr>
          <p:cNvPr id="33814" name="Text Box 30"/>
          <p:cNvSpPr txBox="1">
            <a:spLocks noChangeArrowheads="1"/>
          </p:cNvSpPr>
          <p:nvPr/>
        </p:nvSpPr>
        <p:spPr bwMode="auto">
          <a:xfrm>
            <a:off x="292100" y="2181225"/>
            <a:ext cx="245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Subtract binary </a:t>
            </a:r>
          </a:p>
          <a:p>
            <a:pPr eaLnBrk="0" hangingPunct="0"/>
            <a:r>
              <a:rPr lang="en-US" sz="2000" b="1"/>
              <a:t>11100</a:t>
            </a:r>
            <a:r>
              <a:rPr lang="en-US" sz="2000"/>
              <a:t> from </a:t>
            </a:r>
            <a:r>
              <a:rPr lang="en-US" sz="2000" b="1"/>
              <a:t>110011</a:t>
            </a:r>
            <a:r>
              <a:rPr lang="en-US" sz="2000"/>
              <a:t>:</a:t>
            </a:r>
          </a:p>
        </p:txBody>
      </p:sp>
      <p:sp>
        <p:nvSpPr>
          <p:cNvPr id="33815" name="Slide Number Placeholder 22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C3E3E7-BB02-4E1D-BC76-E65F35FC0EA6}" type="slidenum">
              <a:rPr lang="ar-SA" sz="1000" b="1"/>
              <a:pPr algn="r"/>
              <a:t>43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ar-EG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smtClean="0"/>
              <a:t>Note</a:t>
            </a:r>
          </a:p>
          <a:p>
            <a:pPr>
              <a:buFontTx/>
              <a:buNone/>
            </a:pPr>
            <a:r>
              <a:rPr lang="en-US" smtClean="0"/>
              <a:t>X = (1151)</a:t>
            </a:r>
            <a:r>
              <a:rPr lang="en-US" baseline="-25000" smtClean="0"/>
              <a:t>10</a:t>
            </a:r>
            <a:r>
              <a:rPr lang="en-US" smtClean="0"/>
              <a:t> , y = (1102)</a:t>
            </a:r>
            <a:r>
              <a:rPr lang="en-US" baseline="-25000" smtClean="0"/>
              <a:t>10</a:t>
            </a:r>
            <a:r>
              <a:rPr lang="en-US" smtClean="0"/>
              <a:t> which one is greater than the other ?</a:t>
            </a:r>
          </a:p>
          <a:p>
            <a:pPr>
              <a:buFontTx/>
              <a:buNone/>
            </a:pPr>
            <a:r>
              <a:rPr lang="en-US" smtClean="0"/>
              <a:t>Ans. Compare each digit from left to right </a:t>
            </a:r>
          </a:p>
          <a:p>
            <a:pPr>
              <a:buFontTx/>
              <a:buNone/>
            </a:pPr>
            <a:r>
              <a:rPr lang="en-US" smtClean="0"/>
              <a:t>      digit 1 in x = digit 1 in y  goto the next digit</a:t>
            </a:r>
          </a:p>
          <a:p>
            <a:pPr>
              <a:buFontTx/>
              <a:buNone/>
            </a:pPr>
            <a:r>
              <a:rPr lang="en-US" smtClean="0"/>
              <a:t>	   digit 2 in x = digit 2 in y goto the next digit</a:t>
            </a:r>
          </a:p>
          <a:p>
            <a:pPr>
              <a:buFontTx/>
              <a:buNone/>
            </a:pPr>
            <a:r>
              <a:rPr lang="en-US" smtClean="0"/>
              <a:t>	   digit 3 in x &gt; digit 3 in y  stop x greater than y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Quiz: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0045AD"/>
                </a:solidFill>
              </a:rPr>
              <a:t>(110101)</a:t>
            </a:r>
            <a:r>
              <a:rPr lang="en-US" baseline="-25000" smtClean="0">
                <a:solidFill>
                  <a:srgbClr val="0045AD"/>
                </a:solidFill>
              </a:rPr>
              <a:t>2</a:t>
            </a:r>
            <a:r>
              <a:rPr lang="en-US" smtClean="0">
                <a:solidFill>
                  <a:srgbClr val="0045AD"/>
                </a:solidFill>
              </a:rPr>
              <a:t> , (11001)</a:t>
            </a:r>
            <a:r>
              <a:rPr lang="en-US" baseline="-25000" smtClean="0">
                <a:solidFill>
                  <a:srgbClr val="0045AD"/>
                </a:solidFill>
              </a:rPr>
              <a:t>2</a:t>
            </a:r>
            <a:r>
              <a:rPr lang="en-US" smtClean="0">
                <a:solidFill>
                  <a:srgbClr val="0045AD"/>
                </a:solidFill>
              </a:rPr>
              <a:t> which one is greater than the other ?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8E6E679-4011-4C8E-B437-826D60254677}" type="slidenum">
              <a:rPr lang="ar-SA" sz="1000" b="1"/>
              <a:pPr algn="r"/>
              <a:t>44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multiplication </a:t>
            </a:r>
            <a:endParaRPr lang="ar-EG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Binary multiplication uses the same technique as decimal multiplication. </a:t>
            </a:r>
          </a:p>
          <a:p>
            <a:r>
              <a:rPr lang="en-US" smtClean="0"/>
              <a:t>Example: multiplying 110</a:t>
            </a:r>
            <a:r>
              <a:rPr lang="en-US" baseline="-25000" smtClean="0"/>
              <a:t>2</a:t>
            </a:r>
            <a:r>
              <a:rPr lang="en-US" smtClean="0"/>
              <a:t> by 10</a:t>
            </a:r>
            <a:r>
              <a:rPr lang="en-US" baseline="-25000" smtClean="0"/>
              <a:t>2</a:t>
            </a:r>
            <a:r>
              <a:rPr lang="en-US" smtClean="0"/>
              <a:t>. </a:t>
            </a: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2438400" y="2971800"/>
            <a:ext cx="1447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     110</a:t>
            </a:r>
          </a:p>
          <a:p>
            <a:pPr eaLnBrk="0" hangingPunct="0"/>
            <a:r>
              <a:rPr lang="en-US" sz="1800"/>
              <a:t>x     1</a:t>
            </a:r>
            <a:r>
              <a:rPr lang="en-US" sz="1800">
                <a:solidFill>
                  <a:srgbClr val="005CE7"/>
                </a:solidFill>
              </a:rPr>
              <a:t>0</a:t>
            </a:r>
          </a:p>
          <a:p>
            <a:pPr eaLnBrk="0" hangingPunct="0"/>
            <a:r>
              <a:rPr lang="en-US" sz="1800"/>
              <a:t>---------</a:t>
            </a:r>
          </a:p>
          <a:p>
            <a:pPr eaLnBrk="0" hangingPunct="0"/>
            <a:r>
              <a:rPr lang="en-US" sz="1800"/>
              <a:t>     </a:t>
            </a:r>
            <a:r>
              <a:rPr lang="en-US" sz="1800">
                <a:solidFill>
                  <a:srgbClr val="FF0000"/>
                </a:solidFill>
              </a:rPr>
              <a:t>000</a:t>
            </a:r>
          </a:p>
          <a:p>
            <a:pPr eaLnBrk="0" hangingPunct="0"/>
            <a:r>
              <a:rPr lang="en-US" sz="1800">
                <a:solidFill>
                  <a:srgbClr val="FF0000"/>
                </a:solidFill>
              </a:rPr>
              <a:t>+ 110   </a:t>
            </a:r>
          </a:p>
          <a:p>
            <a:pPr eaLnBrk="0" hangingPunct="0"/>
            <a:r>
              <a:rPr lang="en-US" sz="1800">
                <a:solidFill>
                  <a:srgbClr val="FF0000"/>
                </a:solidFill>
              </a:rPr>
              <a:t>--------</a:t>
            </a:r>
          </a:p>
          <a:p>
            <a:pPr eaLnBrk="0" hangingPunct="0"/>
            <a:r>
              <a:rPr lang="en-US" sz="1800">
                <a:solidFill>
                  <a:schemeClr val="accent2"/>
                </a:solidFill>
              </a:rPr>
              <a:t>1100</a:t>
            </a:r>
          </a:p>
          <a:p>
            <a:pPr eaLnBrk="0" hangingPunct="0"/>
            <a:r>
              <a:rPr lang="en-US" sz="1800"/>
              <a:t>     </a:t>
            </a:r>
          </a:p>
          <a:p>
            <a:pPr eaLnBrk="0" hangingPunct="0"/>
            <a:endParaRPr lang="ar-EG" sz="1800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4724400" y="3048000"/>
            <a:ext cx="243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   6</a:t>
            </a:r>
          </a:p>
          <a:p>
            <a:pPr eaLnBrk="0" hangingPunct="0"/>
            <a:r>
              <a:rPr lang="en-US" sz="1800"/>
              <a:t>x 2</a:t>
            </a:r>
          </a:p>
          <a:p>
            <a:pPr eaLnBrk="0" hangingPunct="0"/>
            <a:r>
              <a:rPr lang="en-US" sz="1800"/>
              <a:t>------</a:t>
            </a:r>
          </a:p>
          <a:p>
            <a:pPr eaLnBrk="0" hangingPunct="0"/>
            <a:r>
              <a:rPr lang="en-US" sz="1800"/>
              <a:t>12</a:t>
            </a:r>
            <a:endParaRPr lang="ar-EG" sz="1800"/>
          </a:p>
        </p:txBody>
      </p:sp>
      <p:sp>
        <p:nvSpPr>
          <p:cNvPr id="35846" name="Slide Number Placeholder 5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D7AC737-3281-4668-979B-73C97D433622}" type="slidenum">
              <a:rPr lang="ar-SA" sz="1000" b="1"/>
              <a:pPr algn="r"/>
              <a:t>45</a:t>
            </a:fld>
            <a:endParaRPr lang="en-US" sz="1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Division  </a:t>
            </a:r>
            <a:endParaRPr lang="ar-EG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/>
              <a:t>Division rule</a:t>
            </a:r>
          </a:p>
          <a:p>
            <a:pPr lvl="1"/>
            <a:r>
              <a:rPr lang="en-US" dirty="0" smtClean="0"/>
              <a:t>Set quotient to zero </a:t>
            </a:r>
          </a:p>
          <a:p>
            <a:pPr lvl="1"/>
            <a:r>
              <a:rPr lang="en-US" dirty="0" smtClean="0"/>
              <a:t>Repeat while dividend   is greater than or equal to divisor  </a:t>
            </a:r>
          </a:p>
          <a:p>
            <a:pPr lvl="2"/>
            <a:r>
              <a:rPr lang="en-US" dirty="0" smtClean="0"/>
              <a:t>Subtract divisor from dividend </a:t>
            </a:r>
          </a:p>
          <a:p>
            <a:pPr lvl="2"/>
            <a:r>
              <a:rPr lang="en-US" dirty="0" smtClean="0"/>
              <a:t>Add 1 to quotient</a:t>
            </a:r>
          </a:p>
          <a:p>
            <a:pPr lvl="1"/>
            <a:r>
              <a:rPr lang="en-US" dirty="0" smtClean="0"/>
              <a:t>End of repeat block </a:t>
            </a:r>
          </a:p>
          <a:p>
            <a:pPr lvl="1"/>
            <a:r>
              <a:rPr lang="en-US" dirty="0" smtClean="0"/>
              <a:t>quotient is correct, dividend is remainder </a:t>
            </a:r>
          </a:p>
          <a:p>
            <a:pPr lvl="1"/>
            <a:r>
              <a:rPr lang="en-US" dirty="0" smtClean="0"/>
              <a:t>STOP</a:t>
            </a:r>
          </a:p>
          <a:p>
            <a:endParaRPr lang="ar-EG" dirty="0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615A973-8651-47B0-82EB-E8C00AB15CCC}" type="slidenum">
              <a:rPr lang="ar-SA" sz="1000" b="1"/>
              <a:pPr algn="r"/>
              <a:t>46</a:t>
            </a:fld>
            <a:endParaRPr lang="en-US" sz="1000" b="1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Binary division</a:t>
            </a:r>
            <a:endParaRPr lang="ar-EG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smtClean="0"/>
              <a:t>Division as repeated subtraction</a:t>
            </a:r>
            <a:br>
              <a:rPr lang="en-US" b="1" smtClean="0"/>
            </a:br>
            <a:r>
              <a:rPr lang="en-US" b="1" smtClean="0"/>
              <a:t>Example in decimal  </a:t>
            </a:r>
            <a:r>
              <a:rPr lang="en-US" smtClean="0"/>
              <a:t>84 ÷ 21 = ??</a:t>
            </a:r>
            <a:endParaRPr lang="en-US" b="1" smtClean="0"/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I subtracted 21 four times,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 so 84 ÷ 21 = 4</a:t>
            </a:r>
          </a:p>
          <a:p>
            <a:endParaRPr lang="ar-EG" smtClean="0"/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562600" y="1981200"/>
            <a:ext cx="1066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/>
            </a:r>
            <a:br>
              <a:rPr lang="en-US" sz="1800"/>
            </a:br>
            <a:r>
              <a:rPr lang="en-US" sz="1800"/>
              <a:t>  84</a:t>
            </a:r>
            <a:br>
              <a:rPr lang="en-US" sz="1800"/>
            </a:br>
            <a:r>
              <a:rPr lang="en-US" sz="1800"/>
              <a:t>− 21</a:t>
            </a:r>
          </a:p>
          <a:p>
            <a:pPr eaLnBrk="0" hangingPunct="0"/>
            <a:r>
              <a:rPr lang="en-US" sz="1800"/>
              <a:t>------ </a:t>
            </a:r>
            <a:br>
              <a:rPr lang="en-US" sz="1800"/>
            </a:br>
            <a:r>
              <a:rPr lang="en-US" sz="1800"/>
              <a:t> 63</a:t>
            </a:r>
            <a:br>
              <a:rPr lang="en-US" sz="1800"/>
            </a:br>
            <a:r>
              <a:rPr lang="en-US" sz="1800"/>
              <a:t>− 21</a:t>
            </a:r>
          </a:p>
          <a:p>
            <a:pPr eaLnBrk="0" hangingPunct="0"/>
            <a:r>
              <a:rPr lang="en-US" sz="1800"/>
              <a:t>------- </a:t>
            </a:r>
            <a:br>
              <a:rPr lang="en-US" sz="1800"/>
            </a:br>
            <a:r>
              <a:rPr lang="en-US" sz="1800"/>
              <a:t> 42</a:t>
            </a:r>
            <a:br>
              <a:rPr lang="en-US" sz="1800"/>
            </a:br>
            <a:r>
              <a:rPr lang="en-US" sz="1800"/>
              <a:t>− 21 </a:t>
            </a:r>
          </a:p>
          <a:p>
            <a:pPr eaLnBrk="0" hangingPunct="0"/>
            <a:r>
              <a:rPr lang="en-US" sz="1800"/>
              <a:t>------</a:t>
            </a:r>
            <a:br>
              <a:rPr lang="en-US" sz="1800"/>
            </a:br>
            <a:r>
              <a:rPr lang="en-US" sz="1800"/>
              <a:t> 21</a:t>
            </a:r>
            <a:br>
              <a:rPr lang="en-US" sz="1800"/>
            </a:br>
            <a:r>
              <a:rPr lang="en-US" sz="1800"/>
              <a:t>− 21</a:t>
            </a:r>
          </a:p>
          <a:p>
            <a:pPr eaLnBrk="0" hangingPunct="0"/>
            <a:r>
              <a:rPr lang="en-US" sz="1800"/>
              <a:t>------- </a:t>
            </a:r>
            <a:br>
              <a:rPr lang="en-US" sz="1800"/>
            </a:br>
            <a:r>
              <a:rPr lang="en-US" sz="1800"/>
              <a:t> 0 </a:t>
            </a:r>
          </a:p>
          <a:p>
            <a:pPr eaLnBrk="0" hangingPunct="0"/>
            <a:endParaRPr lang="ar-EG" sz="1800"/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6248400" y="2554288"/>
            <a:ext cx="609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1</a:t>
            </a:r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1</a:t>
            </a:r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1</a:t>
            </a:r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1</a:t>
            </a:r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----</a:t>
            </a:r>
          </a:p>
          <a:p>
            <a:pPr eaLnBrk="0" hangingPunct="0"/>
            <a:r>
              <a:rPr lang="en-US" sz="1800">
                <a:solidFill>
                  <a:srgbClr val="FF0000"/>
                </a:solidFill>
              </a:rPr>
              <a:t>4</a:t>
            </a:r>
          </a:p>
          <a:p>
            <a:pPr eaLnBrk="0" hangingPunct="0"/>
            <a:endParaRPr lang="ar-EG" sz="1800"/>
          </a:p>
        </p:txBody>
      </p:sp>
      <p:sp>
        <p:nvSpPr>
          <p:cNvPr id="37894" name="Slide Number Placeholder 5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C799A0-5E4F-41E0-A5B0-3B38C969614F}" type="slidenum">
              <a:rPr lang="ar-SA" sz="1000" b="1"/>
              <a:pPr algn="r"/>
              <a:t>47</a:t>
            </a:fld>
            <a:endParaRPr lang="en-US" sz="1000" b="1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ar-EG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 smtClean="0"/>
              <a:t>Example</a:t>
            </a:r>
            <a:r>
              <a:rPr lang="en-US" smtClean="0"/>
              <a:t>: Find 1100 ÷ 0101 </a:t>
            </a:r>
          </a:p>
          <a:p>
            <a:r>
              <a:rPr lang="en-US" smtClean="0"/>
              <a:t>Ans.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1100 - 0101 = 111</a:t>
            </a:r>
          </a:p>
          <a:p>
            <a:pPr>
              <a:buFontTx/>
              <a:buNone/>
            </a:pPr>
            <a:r>
              <a:rPr lang="en-US" smtClean="0"/>
              <a:t>111-101= 010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Hence result is 2 and with remainder               2 ( (10)</a:t>
            </a:r>
            <a:r>
              <a:rPr lang="en-US" baseline="-25000" smtClean="0"/>
              <a:t>2</a:t>
            </a:r>
            <a:r>
              <a:rPr lang="en-US" smtClean="0"/>
              <a:t> ) </a:t>
            </a:r>
            <a:endParaRPr lang="ar-EG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869B17C-9ED3-41E3-95BC-88DB99B619EA}" type="slidenum">
              <a:rPr lang="ar-SA" sz="1000" b="1"/>
              <a:pPr algn="r"/>
              <a:t>48</a:t>
            </a:fld>
            <a:endParaRPr lang="en-US" sz="1000" b="1"/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 flipH="1">
            <a:off x="3733800" y="1828800"/>
            <a:ext cx="1371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quotient </a:t>
            </a:r>
          </a:p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0</a:t>
            </a:r>
          </a:p>
          <a:p>
            <a:pPr eaLnBrk="0" hangingPunct="0"/>
            <a:endParaRPr lang="en-US" sz="1800" b="1">
              <a:solidFill>
                <a:srgbClr val="FF0000"/>
              </a:solidFill>
            </a:endParaRPr>
          </a:p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1</a:t>
            </a:r>
          </a:p>
          <a:p>
            <a:pPr eaLnBrk="0" hangingPunct="0"/>
            <a:endParaRPr lang="en-US" sz="1800" b="1">
              <a:solidFill>
                <a:srgbClr val="FF0000"/>
              </a:solidFill>
            </a:endParaRPr>
          </a:p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1</a:t>
            </a:r>
          </a:p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-----</a:t>
            </a:r>
          </a:p>
          <a:p>
            <a:pPr eaLnBrk="0" hangingPunct="0"/>
            <a:r>
              <a:rPr lang="en-US" sz="1800" b="1">
                <a:solidFill>
                  <a:srgbClr val="FF0000"/>
                </a:solidFill>
              </a:rPr>
              <a:t>2</a:t>
            </a:r>
            <a:endParaRPr lang="ar-EG"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One’s Complement  and Two’s Complement Representations</a:t>
            </a:r>
            <a:endParaRPr lang="ar-E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Quiz</a:t>
            </a:r>
            <a:endParaRPr lang="ar-EG" smtClean="0"/>
          </a:p>
        </p:txBody>
      </p:sp>
      <p:sp>
        <p:nvSpPr>
          <p:cNvPr id="1300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I have a 2 </a:t>
            </a:r>
            <a:r>
              <a:rPr lang="en-US" dirty="0" err="1" smtClean="0"/>
              <a:t>Gb</a:t>
            </a:r>
            <a:r>
              <a:rPr lang="en-US" dirty="0" smtClean="0"/>
              <a:t> Flash memory. How many 512Kb  files can I store on the Flash memory?</a:t>
            </a:r>
          </a:p>
          <a:p>
            <a:pPr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b="1" dirty="0" smtClean="0"/>
              <a:t>Answer</a:t>
            </a:r>
          </a:p>
          <a:p>
            <a:pPr lvl="1">
              <a:buFontTx/>
              <a:buNone/>
            </a:pPr>
            <a:r>
              <a:rPr lang="en-US" dirty="0" smtClean="0"/>
              <a:t> Convert 2Gb to Kb</a:t>
            </a:r>
          </a:p>
          <a:p>
            <a:pPr lvl="1">
              <a:buFontTx/>
              <a:buNone/>
            </a:pPr>
            <a:r>
              <a:rPr lang="en-US" dirty="0" smtClean="0"/>
              <a:t>		2x1024=2048Mb</a:t>
            </a:r>
          </a:p>
          <a:p>
            <a:pPr lvl="1">
              <a:buFontTx/>
              <a:buNone/>
            </a:pPr>
            <a:r>
              <a:rPr lang="en-US" dirty="0" smtClean="0"/>
              <a:t> Convert from Mb to Kb</a:t>
            </a:r>
          </a:p>
          <a:p>
            <a:pPr lvl="1">
              <a:buFontTx/>
              <a:buNone/>
            </a:pPr>
            <a:r>
              <a:rPr lang="en-US" dirty="0" smtClean="0"/>
              <a:t>       2048x1024= 2097152kb</a:t>
            </a:r>
          </a:p>
          <a:p>
            <a:pPr lvl="1">
              <a:buFontTx/>
              <a:buNone/>
            </a:pPr>
            <a:r>
              <a:rPr lang="en-US" dirty="0" smtClean="0"/>
              <a:t>Number of files= 2097152/ 512 = 4096 file</a:t>
            </a:r>
            <a:endParaRPr lang="ar-EG" dirty="0" smtClean="0"/>
          </a:p>
        </p:txBody>
      </p:sp>
      <p:sp>
        <p:nvSpPr>
          <p:cNvPr id="9220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C5645E8-CDC4-4326-9CBF-111AD41D1137}" type="slidenum">
              <a:rPr lang="ar-SA" sz="1000" b="1"/>
              <a:pPr algn="r"/>
              <a:t>5</a:t>
            </a:fld>
            <a:endParaRPr lang="en-US" sz="1000" b="1"/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5364163" y="1952625"/>
            <a:ext cx="32004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 u="sng">
                <a:solidFill>
                  <a:srgbClr val="FF0000"/>
                </a:solidFill>
              </a:rPr>
              <a:t>Note </a:t>
            </a:r>
          </a:p>
          <a:p>
            <a:pPr lvl="1" eaLnBrk="0" hangingPunct="0"/>
            <a:r>
              <a:rPr lang="en-US" sz="1800" b="1">
                <a:solidFill>
                  <a:schemeClr val="tx2"/>
                </a:solidFill>
              </a:rPr>
              <a:t>Mb</a:t>
            </a:r>
            <a:r>
              <a:rPr lang="en-US" sz="1800" b="1"/>
              <a:t> </a:t>
            </a:r>
            <a:r>
              <a:rPr lang="en-US" sz="1800"/>
              <a:t> is in common use  for Megabit e.g. 200Megabit  = 200Mb</a:t>
            </a:r>
          </a:p>
          <a:p>
            <a:pPr lvl="1" eaLnBrk="0" hangingPunct="0"/>
            <a:endParaRPr lang="en-US" sz="1800" b="1"/>
          </a:p>
          <a:p>
            <a:pPr lvl="1" eaLnBrk="0" hangingPunct="0"/>
            <a:r>
              <a:rPr lang="en-US" sz="1800" b="1">
                <a:solidFill>
                  <a:schemeClr val="tx2"/>
                </a:solidFill>
              </a:rPr>
              <a:t>MB</a:t>
            </a:r>
            <a:r>
              <a:rPr lang="en-US" sz="1800"/>
              <a:t> is  in common use for Megabyte , e.g. 200MegaByte=200MB </a:t>
            </a:r>
          </a:p>
          <a:p>
            <a:pPr eaLnBrk="0" hangingPunct="0"/>
            <a:endParaRPr lang="ar-EG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279400"/>
            <a:ext cx="7291784" cy="773336"/>
          </a:xfrm>
          <a:noFill/>
          <a:ln/>
        </p:spPr>
        <p:txBody>
          <a:bodyPr/>
          <a:lstStyle/>
          <a:p>
            <a:r>
              <a:rPr lang="en-US" dirty="0"/>
              <a:t>One’s Complement Representation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575556" y="1412776"/>
            <a:ext cx="7467600" cy="2944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457200" indent="-457200">
              <a:spcBef>
                <a:spcPct val="65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The one’s complement of a binary number involves inverting all bits.</a:t>
            </a:r>
          </a:p>
          <a:p>
            <a:pPr marL="952500" lvl="1" indent="-457200">
              <a:spcBef>
                <a:spcPct val="65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1’s comp of 00110011 is </a:t>
            </a:r>
            <a:r>
              <a:rPr lang="en-US" sz="2800" b="1" dirty="0">
                <a:solidFill>
                  <a:srgbClr val="005400"/>
                </a:solidFill>
              </a:rPr>
              <a:t>11001100</a:t>
            </a:r>
            <a:endParaRPr lang="en-US" sz="2800" b="1" dirty="0">
              <a:solidFill>
                <a:schemeClr val="tx2"/>
              </a:solidFill>
            </a:endParaRPr>
          </a:p>
          <a:p>
            <a:pPr marL="952500" lvl="1" indent="-457200">
              <a:spcBef>
                <a:spcPct val="65000"/>
              </a:spcBef>
              <a:buSzPct val="100000"/>
              <a:buFontTx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1’s comp of 10101010 is </a:t>
            </a:r>
            <a:r>
              <a:rPr lang="en-US" sz="2800" b="1" dirty="0">
                <a:solidFill>
                  <a:srgbClr val="005400"/>
                </a:solidFill>
              </a:rPr>
              <a:t>01010101</a:t>
            </a:r>
          </a:p>
          <a:p>
            <a:pPr marL="457200" indent="-457200">
              <a:spcBef>
                <a:spcPct val="65000"/>
              </a:spcBef>
              <a:buSzPct val="100000"/>
              <a:buFontTx/>
              <a:buChar char="°"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6328184" cy="279884"/>
          </a:xfrm>
        </p:spPr>
        <p:txBody>
          <a:bodyPr/>
          <a:lstStyle/>
          <a:p>
            <a:r>
              <a:rPr lang="en-US" dirty="0"/>
              <a:t>Two’s </a:t>
            </a:r>
            <a:r>
              <a:rPr lang="en-US" dirty="0" smtClean="0"/>
              <a:t>Complement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572" y="1273956"/>
            <a:ext cx="7772400" cy="5359400"/>
          </a:xfrm>
        </p:spPr>
        <p:txBody>
          <a:bodyPr/>
          <a:lstStyle/>
          <a:p>
            <a:pPr marL="342900" indent="-342900"/>
            <a:r>
              <a:rPr lang="en-US" b="0" dirty="0"/>
              <a:t>Algorithm 1 </a:t>
            </a:r>
            <a:r>
              <a:rPr lang="en-US" dirty="0"/>
              <a:t> – Simply complement each bit and then add 1 to the result.</a:t>
            </a:r>
          </a:p>
          <a:p>
            <a:pPr marL="742950" lvl="1" indent="-285750"/>
            <a:r>
              <a:rPr lang="en-US" dirty="0"/>
              <a:t>Finding the 2’s complement of (01100101)</a:t>
            </a:r>
            <a:r>
              <a:rPr lang="en-US" baseline="-25000" dirty="0"/>
              <a:t>2</a:t>
            </a:r>
            <a:r>
              <a:rPr lang="en-US" dirty="0"/>
              <a:t> and of its 2’s complement…</a:t>
            </a:r>
          </a:p>
          <a:p>
            <a:pPr marL="742950" lvl="1" indent="-285750">
              <a:buFontTx/>
              <a:buNone/>
            </a:pPr>
            <a:r>
              <a:rPr lang="en-US" dirty="0"/>
              <a:t>     N   = 01100101	[N] = 	10011011</a:t>
            </a:r>
          </a:p>
          <a:p>
            <a:pPr marL="1143000" lvl="2" indent="-228600">
              <a:buFontTx/>
              <a:buNone/>
            </a:pPr>
            <a:r>
              <a:rPr lang="en-US" dirty="0"/>
              <a:t>	   10011010              	01100100</a:t>
            </a:r>
          </a:p>
          <a:p>
            <a:pPr marL="1143000" lvl="2" indent="-228600">
              <a:buFontTx/>
              <a:buNone/>
            </a:pPr>
            <a:r>
              <a:rPr lang="en-US" dirty="0"/>
              <a:t> 	+               1	      +	              1</a:t>
            </a:r>
          </a:p>
          <a:p>
            <a:pPr marL="1143000" lvl="2" indent="-228600">
              <a:buFontTx/>
              <a:buNone/>
            </a:pPr>
            <a:r>
              <a:rPr lang="en-US" dirty="0"/>
              <a:t>	---------------	            ---------------</a:t>
            </a:r>
          </a:p>
          <a:p>
            <a:pPr marL="1143000" lvl="2" indent="-228600">
              <a:buFontTx/>
              <a:buNone/>
            </a:pPr>
            <a:r>
              <a:rPr lang="en-US" dirty="0"/>
              <a:t>	   10011011     	      	01100101</a:t>
            </a:r>
          </a:p>
          <a:p>
            <a:pPr marL="342900" indent="-342900">
              <a:buFontTx/>
              <a:buNone/>
            </a:pPr>
            <a:endParaRPr lang="en-US" dirty="0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 flipV="1">
            <a:off x="3671900" y="3320988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188640"/>
            <a:ext cx="8407400" cy="593316"/>
          </a:xfrm>
          <a:noFill/>
          <a:ln/>
        </p:spPr>
        <p:txBody>
          <a:bodyPr/>
          <a:lstStyle/>
          <a:p>
            <a:r>
              <a:rPr lang="en-US" dirty="0"/>
              <a:t>Two’s Complement Representation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575556" y="1448780"/>
            <a:ext cx="7956884" cy="30059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342900" indent="-342900"/>
            <a:r>
              <a:rPr lang="en-US" sz="3200" dirty="0" smtClean="0"/>
              <a:t>Algorithm 2 – Starting with the least significant bit, copy all of the bits up to and including the first 1 bit and then complementing the remaining bits.</a:t>
            </a:r>
          </a:p>
          <a:p>
            <a:pPr marL="742950" lvl="1" indent="-285750"/>
            <a:r>
              <a:rPr lang="en-US" sz="3200" dirty="0" smtClean="0"/>
              <a:t>	</a:t>
            </a:r>
            <a:r>
              <a:rPr lang="en-US" sz="2800" dirty="0" smtClean="0"/>
              <a:t>N 	= 0 1 1 0 0 1 0 1</a:t>
            </a:r>
          </a:p>
          <a:p>
            <a:pPr marL="342900" indent="-342900">
              <a:buFontTx/>
              <a:buNone/>
            </a:pPr>
            <a:r>
              <a:rPr lang="en-US" sz="3200" dirty="0" smtClean="0"/>
              <a:t>		[N] 	</a:t>
            </a:r>
            <a:r>
              <a:rPr lang="en-US" sz="2800" dirty="0" smtClean="0"/>
              <a:t>= 1 0 0 1 1 0 1 1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Logical Operation On binary</a:t>
            </a:r>
            <a:endParaRPr lang="ar-EG" dirty="0"/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OR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384300"/>
            <a:ext cx="7924800" cy="4876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OR Operations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smtClean="0"/>
              <a:t>OR</a:t>
            </a:r>
            <a:r>
              <a:rPr lang="en-US" sz="2800" smtClean="0"/>
              <a:t> Results in 1 if </a:t>
            </a:r>
            <a:r>
              <a:rPr lang="en-US" sz="2800" b="1" smtClean="0"/>
              <a:t>either or both</a:t>
            </a:r>
            <a:r>
              <a:rPr lang="en-US" sz="2800" smtClean="0"/>
              <a:t> of the operands are 1.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 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smtClean="0"/>
              <a:t>  OR Table</a:t>
            </a:r>
            <a:r>
              <a:rPr lang="en-US" sz="2800" b="1" smtClean="0"/>
              <a:t>	</a:t>
            </a:r>
            <a:r>
              <a:rPr lang="en-US" sz="2800" smtClean="0"/>
              <a:t>	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0  OR  0 = 0</a:t>
            </a:r>
            <a:endParaRPr lang="en-US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0  OR  1 = 1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1  OR  0 = 1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1  OR  1 = 1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459538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A42BA75-4D5A-4C2C-8C95-1A69408151F1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OR Operation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53035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</a:t>
            </a:r>
            <a:r>
              <a:rPr lang="en-US" smtClean="0"/>
              <a:t>To perform the OR operation, take one column at a time and perform the OR operation using the OR table.</a:t>
            </a:r>
          </a:p>
          <a:p>
            <a:pPr algn="just">
              <a:buFont typeface="Wingdings" pitchFamily="2" charset="2"/>
              <a:buNone/>
            </a:pPr>
            <a:endParaRPr lang="en-US" smtClean="0"/>
          </a:p>
          <a:p>
            <a:pPr algn="just">
              <a:buFont typeface="Wingdings" pitchFamily="2" charset="2"/>
              <a:buNone/>
            </a:pPr>
            <a:r>
              <a:rPr lang="en-US" smtClean="0"/>
              <a:t>	Ex 1:      	           1 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en-US" smtClean="0"/>
              <a:t> 0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 0 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en-US" smtClean="0"/>
              <a:t> 1 </a:t>
            </a:r>
            <a:r>
              <a:rPr lang="en-US" smtClean="0">
                <a:solidFill>
                  <a:srgbClr val="FF0000"/>
                </a:solidFill>
              </a:rPr>
              <a:t>1</a:t>
            </a:r>
          </a:p>
          <a:p>
            <a:pPr algn="just"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u="sng" smtClean="0"/>
              <a:t>OR	0 </a:t>
            </a:r>
            <a:r>
              <a:rPr lang="en-US" u="sng" smtClean="0">
                <a:solidFill>
                  <a:srgbClr val="FF0000"/>
                </a:solidFill>
              </a:rPr>
              <a:t>0</a:t>
            </a:r>
            <a:r>
              <a:rPr lang="en-US" u="sng" smtClean="0"/>
              <a:t> 0 </a:t>
            </a:r>
            <a:r>
              <a:rPr lang="en-US" u="sng" smtClean="0">
                <a:solidFill>
                  <a:srgbClr val="FF0000"/>
                </a:solidFill>
              </a:rPr>
              <a:t>0</a:t>
            </a:r>
            <a:r>
              <a:rPr lang="en-US" u="sng" smtClean="0"/>
              <a:t> 1 </a:t>
            </a:r>
            <a:r>
              <a:rPr lang="en-US" u="sng" smtClean="0">
                <a:solidFill>
                  <a:srgbClr val="FF0000"/>
                </a:solidFill>
              </a:rPr>
              <a:t>1</a:t>
            </a:r>
            <a:r>
              <a:rPr lang="en-US" u="sng" smtClean="0"/>
              <a:t> 1 </a:t>
            </a:r>
            <a:r>
              <a:rPr lang="en-US" u="sng" smtClean="0">
                <a:solidFill>
                  <a:srgbClr val="FF0000"/>
                </a:solidFill>
              </a:rPr>
              <a:t>1</a:t>
            </a:r>
          </a:p>
          <a:p>
            <a:pPr algn="just">
              <a:buFont typeface="Wingdings" pitchFamily="2" charset="2"/>
              <a:buNone/>
            </a:pPr>
            <a:r>
              <a:rPr lang="en-US" smtClean="0"/>
              <a:t>				1 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en-US" smtClean="0"/>
              <a:t> 0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 1 </a:t>
            </a:r>
            <a:r>
              <a:rPr lang="en-US" smtClean="0">
                <a:solidFill>
                  <a:srgbClr val="FF0000"/>
                </a:solidFill>
              </a:rPr>
              <a:t>1 </a:t>
            </a:r>
            <a:r>
              <a:rPr lang="en-US" smtClean="0"/>
              <a:t>1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en-US" smtClean="0"/>
              <a:t>			</a:t>
            </a:r>
          </a:p>
          <a:p>
            <a:pPr algn="just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49605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5DE6A0A-D0F9-4C33-8311-62DDDC88E80D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XOR Rules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311275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XOR Operations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algn="just">
              <a:lnSpc>
                <a:spcPct val="90000"/>
              </a:lnSpc>
            </a:pPr>
            <a:r>
              <a:rPr lang="en-US" sz="2800" smtClean="0"/>
              <a:t>The </a:t>
            </a:r>
            <a:r>
              <a:rPr lang="en-US" sz="2800" b="1" smtClean="0"/>
              <a:t>exclusive OR</a:t>
            </a:r>
            <a:r>
              <a:rPr lang="en-US" sz="2800" smtClean="0"/>
              <a:t>.  Similar to OR except that it now gives 0 when both its operands are 1.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</a:t>
            </a:r>
            <a:r>
              <a:rPr lang="en-US" sz="2800" b="1" smtClean="0"/>
              <a:t>Rules.</a:t>
            </a:r>
            <a:r>
              <a:rPr lang="en-US" sz="2800" smtClean="0"/>
              <a:t>		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0  XOR  0 = 0</a:t>
            </a:r>
            <a:endParaRPr lang="en-US" smtClean="0"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0  XOR  1 = 1</a:t>
            </a:r>
            <a:endParaRPr lang="en-US" smtClean="0"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  XOR  0 = 1</a:t>
            </a:r>
            <a:endParaRPr lang="en-US" smtClean="0"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  XOR  1 = 0</a:t>
            </a:r>
            <a:endParaRPr lang="en-US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43012" name="Picture 4" descr="E:\regis\class_notes\cs208\x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2925" y="3684588"/>
            <a:ext cx="3074988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459538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D2E292E-88A3-4DD9-AA81-C4A6EB491915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XOR Examples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6665913" cy="2020888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800" smtClean="0"/>
              <a:t>Ex 1:		1 0 0 1 1 0 0 1</a:t>
            </a:r>
          </a:p>
          <a:p>
            <a:pPr algn="just">
              <a:buFont typeface="Wingdings" pitchFamily="2" charset="2"/>
              <a:buNone/>
            </a:pPr>
            <a:r>
              <a:rPr lang="en-US" sz="2800" smtClean="0"/>
              <a:t>		XOR	</a:t>
            </a:r>
            <a:r>
              <a:rPr lang="en-US" sz="2800" u="sng" smtClean="0"/>
              <a:t>0 0 0 0 1 1 1 1</a:t>
            </a:r>
            <a:r>
              <a:rPr lang="en-US" sz="2800" smtClean="0"/>
              <a:t>			</a:t>
            </a:r>
            <a:endParaRPr lang="en-US" sz="2800" smtClean="0">
              <a:cs typeface="Courier New" pitchFamily="49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800" smtClean="0"/>
              <a:t>                	1 0 0 1 0 1 1 0			          </a:t>
            </a:r>
            <a:endParaRPr lang="en-US" sz="2800" smtClean="0">
              <a:cs typeface="Courier New" pitchFamily="49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143000" y="4419600"/>
            <a:ext cx="762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Ex 2:		      	0 1 1 1</a:t>
            </a:r>
            <a:endParaRPr lang="en-US" sz="2800">
              <a:cs typeface="Courier New" pitchFamily="49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cs typeface="Courier New" pitchFamily="49" charset="0"/>
              </a:rPr>
              <a:t>    		XOR	</a:t>
            </a:r>
            <a:r>
              <a:rPr lang="en-US" sz="2800" u="sng">
                <a:cs typeface="Courier New" pitchFamily="49" charset="0"/>
              </a:rPr>
              <a:t>0 0 1 0</a:t>
            </a:r>
            <a:endParaRPr lang="en-US" sz="2800">
              <a:cs typeface="Courier New" pitchFamily="49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cs typeface="Courier New" pitchFamily="49" charset="0"/>
              </a:rPr>
              <a:t>		               	0 1 0 1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459538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CE252F4-F75D-49ED-A924-4CF7C7086E9F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AND Rules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22388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AND</a:t>
            </a:r>
            <a:r>
              <a:rPr lang="en-US" sz="2800" smtClean="0"/>
              <a:t> Operations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algn="just">
              <a:lnSpc>
                <a:spcPct val="90000"/>
              </a:lnSpc>
            </a:pPr>
            <a:r>
              <a:rPr lang="en-US" sz="2800" smtClean="0"/>
              <a:t>AND yields 1 only if </a:t>
            </a:r>
            <a:r>
              <a:rPr lang="en-US" sz="2800" b="1" smtClean="0"/>
              <a:t>both</a:t>
            </a:r>
            <a:r>
              <a:rPr lang="en-US" sz="2800" smtClean="0"/>
              <a:t> its operands are 1.</a:t>
            </a: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Rules</a:t>
            </a:r>
            <a:r>
              <a:rPr lang="en-US" sz="2800" smtClean="0"/>
              <a:t>.		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0 AND 0 = 0</a:t>
            </a:r>
            <a:endParaRPr lang="en-US" smtClean="0"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0 AND 1 = 0</a:t>
            </a:r>
            <a:endParaRPr lang="en-US" smtClean="0"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 AND 0 = 0</a:t>
            </a:r>
            <a:endParaRPr lang="en-US" smtClean="0">
              <a:cs typeface="Courier New" pitchFamily="49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 AND 1 = 1</a:t>
            </a:r>
            <a:endParaRPr lang="en-US" smtClean="0">
              <a:cs typeface="Courier New" pitchFamily="49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</a:rPr>
              <a:t> </a:t>
            </a:r>
            <a:endParaRPr lang="en-US" sz="280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5060" name="Picture 4" descr="E:\regis\class_notes\cs208\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0"/>
            <a:ext cx="327342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B061576-952E-46E6-9671-62390D31CB79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AND Examples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848600" cy="1828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 </a:t>
            </a:r>
            <a:r>
              <a:rPr lang="en-US" smtClean="0"/>
              <a:t>Ex 1:	 	             1 1 0 1 0 0 1 1		</a:t>
            </a:r>
          </a:p>
          <a:p>
            <a:pPr algn="just">
              <a:buFont typeface="Wingdings" pitchFamily="2" charset="2"/>
              <a:buNone/>
            </a:pPr>
            <a:r>
              <a:rPr lang="en-US" smtClean="0"/>
              <a:t>                AND	  </a:t>
            </a:r>
            <a:r>
              <a:rPr lang="en-US" u="sng" smtClean="0"/>
              <a:t>0 0 0 0 1 1 1 1</a:t>
            </a:r>
            <a:r>
              <a:rPr lang="en-US" smtClean="0"/>
              <a:t>				                        0 0 0 0 0 0 1 1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914400" y="45720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</a:rPr>
              <a:t> </a:t>
            </a:r>
            <a:r>
              <a:rPr lang="en-US" sz="3200"/>
              <a:t>Ex 2:		 0 1 1 1</a:t>
            </a:r>
            <a:endParaRPr lang="en-US" sz="3200">
              <a:cs typeface="Courier New" pitchFamily="49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cs typeface="Courier New" pitchFamily="49" charset="0"/>
              </a:rPr>
              <a:t>                AND	 </a:t>
            </a:r>
            <a:r>
              <a:rPr lang="en-US" sz="3200" u="sng">
                <a:cs typeface="Courier New" pitchFamily="49" charset="0"/>
              </a:rPr>
              <a:t>1 0 0 1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>
                <a:cs typeface="Courier New" pitchFamily="49" charset="0"/>
              </a:rPr>
              <a:t>                     	 0 0 0 1</a:t>
            </a:r>
            <a:endParaRPr lang="en-US" sz="3200" u="sng">
              <a:cs typeface="Courier New" pitchFamily="49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>
              <a:cs typeface="Courier New" pitchFamily="49" charset="0"/>
            </a:endParaRP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6BEB0B3-1988-4DFA-88E5-CD86C3FC61C3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9529"/>
                </a:solidFill>
              </a:rPr>
              <a:t>Numbering Systems</a:t>
            </a:r>
            <a:endParaRPr lang="en-US" b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D99529"/>
                </a:solidFill>
              </a:rPr>
              <a:t>A numbering system</a:t>
            </a:r>
            <a:r>
              <a:rPr lang="en-US" sz="2800" dirty="0" smtClean="0"/>
              <a:t> is a way of representing numbers.</a:t>
            </a:r>
          </a:p>
          <a:p>
            <a:endParaRPr lang="en-US" sz="2800" dirty="0" smtClean="0"/>
          </a:p>
          <a:p>
            <a:r>
              <a:rPr lang="en-US" sz="2800" i="1" dirty="0" smtClean="0"/>
              <a:t>A number is represented as a string of digits, e.g., a number N  with n digits represented by sequence          d</a:t>
            </a:r>
            <a:r>
              <a:rPr lang="en-US" sz="2800" i="1" baseline="-25000" dirty="0" smtClean="0"/>
              <a:t>n-1</a:t>
            </a:r>
            <a:r>
              <a:rPr lang="en-US" sz="2800" i="1" dirty="0" smtClean="0"/>
              <a:t>, …, d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,d</a:t>
            </a:r>
            <a:r>
              <a:rPr lang="en-US" sz="2800" i="1" baseline="-25000" dirty="0" smtClean="0"/>
              <a:t>0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Logical NOT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420813"/>
            <a:ext cx="8229600" cy="2895600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smtClean="0"/>
              <a:t>NOT</a:t>
            </a:r>
            <a:r>
              <a:rPr lang="en-US" sz="2800" smtClean="0"/>
              <a:t> Operations</a:t>
            </a:r>
          </a:p>
          <a:p>
            <a:pPr algn="just">
              <a:spcBef>
                <a:spcPct val="50000"/>
              </a:spcBef>
            </a:pPr>
            <a:r>
              <a:rPr lang="en-US" sz="2800" smtClean="0"/>
              <a:t>NOT is a separate operator for flipping the bits.</a:t>
            </a:r>
            <a:endParaRPr lang="en-US" sz="2800" smtClean="0">
              <a:cs typeface="Courier New" pitchFamily="49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2800" smtClean="0"/>
              <a:t>  </a:t>
            </a:r>
            <a:r>
              <a:rPr lang="en-US" sz="2800" b="1" smtClean="0"/>
              <a:t>Rules</a:t>
            </a:r>
            <a:r>
              <a:rPr lang="en-US" sz="2800" smtClean="0"/>
              <a:t>.		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sz="2800" smtClean="0"/>
              <a:t>		NOT 0 = 1		</a:t>
            </a:r>
            <a:endParaRPr lang="en-US" sz="2800" smtClean="0">
              <a:cs typeface="Courier New" pitchFamily="49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en-US" sz="2800" smtClean="0"/>
              <a:t>		NOT 1 = 0				           </a:t>
            </a:r>
          </a:p>
          <a:p>
            <a:pPr algn="just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28600" y="434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 b="1"/>
              <a:t>Example</a:t>
            </a:r>
            <a:r>
              <a:rPr lang="en-US" sz="2800"/>
              <a:t>.	NOT	1 0 1 0 =  0 1 0 1</a:t>
            </a:r>
            <a:endParaRPr lang="en-US" sz="2800">
              <a:cs typeface="Courier New" pitchFamily="49" charset="0"/>
            </a:endParaRP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D68A5E5-3509-41AF-B1EF-8BB382AA08E9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ar-E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9529"/>
                </a:solidFill>
              </a:rPr>
              <a:t>Numbering Systems</a:t>
            </a:r>
            <a:endParaRPr lang="en-US" b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smtClean="0">
                <a:latin typeface="Times New Roman" pitchFamily="18" charset="0"/>
              </a:rPr>
              <a:t>Positional notation</a:t>
            </a:r>
          </a:p>
          <a:p>
            <a:pPr lvl="1"/>
            <a:r>
              <a:rPr lang="en-US" sz="2800" kern="1200" dirty="0" smtClean="0">
                <a:latin typeface="Times New Roman" pitchFamily="18" charset="0"/>
              </a:rPr>
              <a:t>A system of expressing numbers in which the digits are arranged in succession, the position of each digit has a place value, and the number is equal to the sum of the products of each digit by its place value .</a:t>
            </a:r>
            <a:endParaRPr lang="ar-EG" sz="2800" dirty="0" smtClean="0"/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Determination of a number require the following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The </a:t>
            </a:r>
            <a:r>
              <a:rPr lang="en-US" i="1" dirty="0" smtClean="0"/>
              <a:t>digits or symbols;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The positional of the digit in the number;	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The</a:t>
            </a:r>
            <a:r>
              <a:rPr lang="en-US" i="1" dirty="0" smtClean="0">
                <a:solidFill>
                  <a:srgbClr val="FE041C"/>
                </a:solidFill>
              </a:rPr>
              <a:t> base</a:t>
            </a:r>
            <a:r>
              <a:rPr lang="en-US" i="1" dirty="0" smtClean="0"/>
              <a:t> of the number system.</a:t>
            </a:r>
          </a:p>
          <a:p>
            <a:pPr lvl="1">
              <a:lnSpc>
                <a:spcPct val="90000"/>
              </a:lnSpc>
              <a:buNone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9529"/>
                </a:solidFill>
              </a:rPr>
              <a:t>Numbering Systems</a:t>
            </a:r>
            <a:endParaRPr lang="en-US" b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04764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Base ( radix )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base of a number system is simply the number of different digits, including  zero that exist in the number system.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number system of radix r, typically  has a set of r allowed digits belongs to {0,1,…, r-1}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write a number N in the number system of radix r by expressing it in the form (N)</a:t>
            </a:r>
            <a:r>
              <a:rPr lang="en-US" baseline="-25000" dirty="0" smtClean="0"/>
              <a:t>r</a:t>
            </a:r>
            <a:r>
              <a:rPr lang="en-US" dirty="0" smtClean="0"/>
              <a:t>  or N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(12)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   1 and 2 are digits in base 10,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  32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        2 and 3 are digits in base 5 i.e., belongs to {0,1,..,4}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9529"/>
                </a:solidFill>
              </a:rPr>
              <a:t>Numbering Systems</a:t>
            </a:r>
            <a:endParaRPr lang="en-US" b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04764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FE041C"/>
                </a:solidFill>
              </a:rPr>
              <a:t>radix point</a:t>
            </a:r>
            <a:r>
              <a:rPr lang="en-US" sz="2800" dirty="0" smtClean="0"/>
              <a:t>   is the symbol used in numerical representations to separate the integer part of a number (to the left of the radix point) from its fractional part (to the right of the radix point).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Ex. 13.625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,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 13 is the integer to the left of the radix point, and 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625 (i.e. 625/1000) is the fractional part to the right.</a:t>
            </a:r>
          </a:p>
          <a:p>
            <a:pPr lvl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19805</TotalTime>
  <Words>2986</Words>
  <Application>Microsoft Office PowerPoint</Application>
  <PresentationFormat>On-screen Show (4:3)</PresentationFormat>
  <Paragraphs>722</Paragraphs>
  <Slides>61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Default Design</vt:lpstr>
      <vt:lpstr>Document</vt:lpstr>
      <vt:lpstr>Slide 1</vt:lpstr>
      <vt:lpstr>Learning Objectives</vt:lpstr>
      <vt:lpstr>Data and Program Representation</vt:lpstr>
      <vt:lpstr>Digital Data Representation</vt:lpstr>
      <vt:lpstr>Quiz</vt:lpstr>
      <vt:lpstr>Numbering Systems</vt:lpstr>
      <vt:lpstr>Numbering Systems</vt:lpstr>
      <vt:lpstr>Numbering Systems</vt:lpstr>
      <vt:lpstr>Numbering Systems</vt:lpstr>
      <vt:lpstr>Understanding Decimal Numbers</vt:lpstr>
      <vt:lpstr>Understanding Decimal Numbers</vt:lpstr>
      <vt:lpstr>Slide 12</vt:lpstr>
      <vt:lpstr>Understanding Octal Numbers</vt:lpstr>
      <vt:lpstr>Understanding Binary Numbers</vt:lpstr>
      <vt:lpstr>Slide 15</vt:lpstr>
      <vt:lpstr>Understanding Hexadecimal Numbers</vt:lpstr>
      <vt:lpstr>Representing Numerical Data</vt:lpstr>
      <vt:lpstr>Representing Numerical Data</vt:lpstr>
      <vt:lpstr>Check point</vt:lpstr>
      <vt:lpstr>Conversion Between Number Bases</vt:lpstr>
      <vt:lpstr>Representing Numerical Data</vt:lpstr>
      <vt:lpstr>Convert an Integer from Decimal to Another Base</vt:lpstr>
      <vt:lpstr>Repeated Division-by-r</vt:lpstr>
      <vt:lpstr>Convert an Fraction from Decimal to Another Base</vt:lpstr>
      <vt:lpstr>Repeated Multiplication-by-r</vt:lpstr>
      <vt:lpstr>Note </vt:lpstr>
      <vt:lpstr>2-Any base r-to-Decimal Conversion</vt:lpstr>
      <vt:lpstr>3-Conversion between Bases</vt:lpstr>
      <vt:lpstr>Converting Between Base 16 and Base 2</vt:lpstr>
      <vt:lpstr>Converting Between Base 16 and Base 8</vt:lpstr>
      <vt:lpstr>A special conversion case number  bases that are related  (Shortcut method  to/from binary )</vt:lpstr>
      <vt:lpstr>Arithmetic operation on numbering systems</vt:lpstr>
      <vt:lpstr>Decimal Addition Example</vt:lpstr>
      <vt:lpstr>Decimal Addition Explanation</vt:lpstr>
      <vt:lpstr>Binary Addition Rules</vt:lpstr>
      <vt:lpstr>Binary Addition Example 1</vt:lpstr>
      <vt:lpstr>Binary Addition Explanation</vt:lpstr>
      <vt:lpstr>Binary Addition Verification</vt:lpstr>
      <vt:lpstr>Binary Addition Example 2</vt:lpstr>
      <vt:lpstr>Decimal Subtraction  Example (Borrow method)</vt:lpstr>
      <vt:lpstr>Decimal Subtraction Explanation</vt:lpstr>
      <vt:lpstr> Binary Subtraction Example 1</vt:lpstr>
      <vt:lpstr> Binary Subtraction Verification</vt:lpstr>
      <vt:lpstr>Slide 44</vt:lpstr>
      <vt:lpstr>Binary multiplication </vt:lpstr>
      <vt:lpstr>Division  </vt:lpstr>
      <vt:lpstr>Binary division</vt:lpstr>
      <vt:lpstr>Slide 48</vt:lpstr>
      <vt:lpstr>One’s Complement  and Two’s Complement Representations</vt:lpstr>
      <vt:lpstr>One’s Complement Representation</vt:lpstr>
      <vt:lpstr>Two’s Complement</vt:lpstr>
      <vt:lpstr>Two’s Complement Representation</vt:lpstr>
      <vt:lpstr>Logical Operation On binary</vt:lpstr>
      <vt:lpstr>Logical OR Rules</vt:lpstr>
      <vt:lpstr>Logical OR Operation</vt:lpstr>
      <vt:lpstr>Logical XOR Rules</vt:lpstr>
      <vt:lpstr>Logical XOR Examples</vt:lpstr>
      <vt:lpstr>Logical AND Rules</vt:lpstr>
      <vt:lpstr>Logical AND Examples</vt:lpstr>
      <vt:lpstr>Logical NOT</vt:lpstr>
      <vt:lpstr>Thank you</vt:lpstr>
    </vt:vector>
  </TitlesOfParts>
  <Company>Course Technology/Thomson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Computers, Chapter 2</dc:title>
  <dc:creator>Jim</dc:creator>
  <cp:lastModifiedBy>what really happened</cp:lastModifiedBy>
  <cp:revision>626</cp:revision>
  <dcterms:created xsi:type="dcterms:W3CDTF">2001-10-31T20:12:47Z</dcterms:created>
  <dcterms:modified xsi:type="dcterms:W3CDTF">2012-10-01T08:21:04Z</dcterms:modified>
</cp:coreProperties>
</file>